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71" r:id="rId6"/>
    <p:sldId id="260" r:id="rId7"/>
    <p:sldId id="261" r:id="rId8"/>
    <p:sldId id="272" r:id="rId9"/>
    <p:sldId id="262" r:id="rId10"/>
    <p:sldId id="263" r:id="rId11"/>
    <p:sldId id="264" r:id="rId12"/>
    <p:sldId id="266" r:id="rId13"/>
    <p:sldId id="265" r:id="rId14"/>
    <p:sldId id="267" r:id="rId15"/>
    <p:sldId id="268" r:id="rId16"/>
    <p:sldId id="269" r:id="rId17"/>
    <p:sldId id="270" r:id="rId18"/>
  </p:sldIdLst>
  <p:sldSz cx="14630400" cy="8229600"/>
  <p:notesSz cx="8229600" cy="14630400"/>
  <p:embeddedFontLst>
    <p:embeddedFont>
      <p:font typeface="DM Sans Medium" panose="020B0604020202020204" charset="0"/>
      <p:regular r:id="rId20"/>
    </p:embeddedFont>
    <p:embeddedFont>
      <p:font typeface="Calibri" panose="020F0502020204030204" pitchFamily="34" charset="0"/>
      <p:regular r:id="rId21"/>
      <p:bold r:id="rId22"/>
      <p:italic r:id="rId23"/>
      <p:boldItalic r:id="rId24"/>
    </p:embeddedFont>
    <p:embeddedFont>
      <p:font typeface="Inter"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9F176-16DE-4D5B-9E15-1B8EB2C8877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13586C63-8F6A-4F88-B710-AAEF18FEE0AE}">
      <dgm:prSet phldrT="[Text]"/>
      <dgm:spPr/>
      <dgm:t>
        <a:bodyPr/>
        <a:lstStyle/>
        <a:p>
          <a:r>
            <a:rPr lang="en-US" dirty="0" smtClean="0"/>
            <a:t>2</a:t>
          </a:r>
          <a:endParaRPr lang="en-US" dirty="0"/>
        </a:p>
      </dgm:t>
    </dgm:pt>
    <dgm:pt modelId="{E467136E-D139-4184-AC0D-A8D3F37930CC}" type="parTrans" cxnId="{D51DBA4F-D41A-49F9-BFD3-6163BB71142B}">
      <dgm:prSet/>
      <dgm:spPr/>
      <dgm:t>
        <a:bodyPr/>
        <a:lstStyle/>
        <a:p>
          <a:endParaRPr lang="en-US"/>
        </a:p>
      </dgm:t>
    </dgm:pt>
    <dgm:pt modelId="{EF0BF2D6-DB9E-4E97-8D4B-530DBA8EA232}" type="sibTrans" cxnId="{D51DBA4F-D41A-49F9-BFD3-6163BB71142B}">
      <dgm:prSet>
        <dgm:style>
          <a:lnRef idx="0">
            <a:scrgbClr r="0" g="0" b="0"/>
          </a:lnRef>
          <a:fillRef idx="0">
            <a:scrgbClr r="0" g="0" b="0"/>
          </a:fillRef>
          <a:effectRef idx="0">
            <a:scrgbClr r="0" g="0" b="0"/>
          </a:effectRef>
          <a:fontRef idx="minor">
            <a:schemeClr val="dk1"/>
          </a:fontRef>
        </dgm:style>
      </dgm:prSet>
      <dgm:spPr>
        <a:noFill/>
        <a:ln>
          <a:noFill/>
        </a:ln>
      </dgm:spPr>
      <dgm:t>
        <a:bodyPr/>
        <a:lstStyle/>
        <a:p>
          <a:endParaRPr lang="en-US"/>
        </a:p>
      </dgm:t>
    </dgm:pt>
    <dgm:pt modelId="{BDB6B6AD-94E3-4A87-8DE0-170D1EFCEA6A}">
      <dgm:prSet phldrT="[Text]"/>
      <dgm:spPr/>
      <dgm:t>
        <a:bodyPr/>
        <a:lstStyle/>
        <a:p>
          <a:r>
            <a:rPr lang="en-US" dirty="0" smtClean="0"/>
            <a:t>1</a:t>
          </a:r>
          <a:endParaRPr lang="en-US" dirty="0"/>
        </a:p>
      </dgm:t>
    </dgm:pt>
    <dgm:pt modelId="{54682B38-A8A3-43BF-9239-9F37206F8DE7}" type="parTrans" cxnId="{8ED9547B-126F-4C80-8579-40D37831EC99}">
      <dgm:prSet/>
      <dgm:spPr/>
      <dgm:t>
        <a:bodyPr/>
        <a:lstStyle/>
        <a:p>
          <a:endParaRPr lang="en-US"/>
        </a:p>
      </dgm:t>
    </dgm:pt>
    <dgm:pt modelId="{EA3FE702-EB24-4268-8155-DF6864A77163}" type="sibTrans" cxnId="{8ED9547B-126F-4C80-8579-40D37831EC99}">
      <dgm:prSet/>
      <dgm:spPr>
        <a:solidFill>
          <a:schemeClr val="bg1"/>
        </a:solidFill>
      </dgm:spPr>
      <dgm:t>
        <a:bodyPr/>
        <a:lstStyle/>
        <a:p>
          <a:endParaRPr lang="en-US"/>
        </a:p>
      </dgm:t>
    </dgm:pt>
    <dgm:pt modelId="{B763A6CD-E7F7-4E90-91FF-99012B612BD4}">
      <dgm:prSet phldrT="[Text]"/>
      <dgm:spPr/>
      <dgm:t>
        <a:bodyPr/>
        <a:lstStyle/>
        <a:p>
          <a:r>
            <a:rPr lang="en-US" dirty="0" smtClean="0"/>
            <a:t>3</a:t>
          </a:r>
          <a:endParaRPr lang="en-US" dirty="0"/>
        </a:p>
      </dgm:t>
    </dgm:pt>
    <dgm:pt modelId="{5A6B1CA5-7C59-409A-9E34-2E98E5A2F034}" type="parTrans" cxnId="{1846347E-442F-480E-B9B3-065ABE1D5A0D}">
      <dgm:prSet/>
      <dgm:spPr/>
      <dgm:t>
        <a:bodyPr/>
        <a:lstStyle/>
        <a:p>
          <a:endParaRPr lang="en-US"/>
        </a:p>
      </dgm:t>
    </dgm:pt>
    <dgm:pt modelId="{5BBBB582-56EC-425C-90A7-BA547E57ED58}" type="sibTrans" cxnId="{1846347E-442F-480E-B9B3-065ABE1D5A0D}">
      <dgm:prSet/>
      <dgm:spPr>
        <a:noFill/>
      </dgm:spPr>
      <dgm:t>
        <a:bodyPr/>
        <a:lstStyle/>
        <a:p>
          <a:endParaRPr lang="en-US"/>
        </a:p>
      </dgm:t>
    </dgm:pt>
    <dgm:pt modelId="{E366955D-0193-4DCA-AA79-CA570BC75935}" type="pres">
      <dgm:prSet presAssocID="{30C9F176-16DE-4D5B-9E15-1B8EB2C8877E}" presName="Name0" presStyleCnt="0">
        <dgm:presLayoutVars>
          <dgm:chMax/>
          <dgm:chPref/>
          <dgm:dir/>
          <dgm:animLvl val="lvl"/>
        </dgm:presLayoutVars>
      </dgm:prSet>
      <dgm:spPr/>
    </dgm:pt>
    <dgm:pt modelId="{16D67B2B-93D4-4BD7-BCD1-ADA0B16EEE96}" type="pres">
      <dgm:prSet presAssocID="{13586C63-8F6A-4F88-B710-AAEF18FEE0AE}" presName="composite" presStyleCnt="0"/>
      <dgm:spPr/>
    </dgm:pt>
    <dgm:pt modelId="{AED3D648-D61C-4141-89B9-4F7363CE5E0F}" type="pres">
      <dgm:prSet presAssocID="{13586C63-8F6A-4F88-B710-AAEF18FEE0AE}" presName="Parent1" presStyleLbl="node1" presStyleIdx="0" presStyleCnt="6" custLinFactNeighborX="50115" custLinFactNeighborY="18676">
        <dgm:presLayoutVars>
          <dgm:chMax val="1"/>
          <dgm:chPref val="1"/>
          <dgm:bulletEnabled val="1"/>
        </dgm:presLayoutVars>
      </dgm:prSet>
      <dgm:spPr/>
    </dgm:pt>
    <dgm:pt modelId="{D199ECAE-E584-4016-8126-2738E9160B3C}" type="pres">
      <dgm:prSet presAssocID="{13586C63-8F6A-4F88-B710-AAEF18FEE0AE}" presName="Childtext1" presStyleLbl="revTx" presStyleIdx="0" presStyleCnt="3">
        <dgm:presLayoutVars>
          <dgm:chMax val="0"/>
          <dgm:chPref val="0"/>
          <dgm:bulletEnabled val="1"/>
        </dgm:presLayoutVars>
      </dgm:prSet>
      <dgm:spPr/>
      <dgm:t>
        <a:bodyPr/>
        <a:lstStyle/>
        <a:p>
          <a:endParaRPr lang="en-US"/>
        </a:p>
      </dgm:t>
    </dgm:pt>
    <dgm:pt modelId="{7CC61105-0B38-4A83-84B0-BDBC88728CA0}" type="pres">
      <dgm:prSet presAssocID="{13586C63-8F6A-4F88-B710-AAEF18FEE0AE}" presName="BalanceSpacing" presStyleCnt="0"/>
      <dgm:spPr/>
    </dgm:pt>
    <dgm:pt modelId="{94F94A92-8E57-455D-9854-D8ADEB3C4518}" type="pres">
      <dgm:prSet presAssocID="{13586C63-8F6A-4F88-B710-AAEF18FEE0AE}" presName="BalanceSpacing1" presStyleCnt="0"/>
      <dgm:spPr/>
    </dgm:pt>
    <dgm:pt modelId="{E6615B8B-6F8D-4AC1-A45B-C2751342A927}" type="pres">
      <dgm:prSet presAssocID="{EF0BF2D6-DB9E-4E97-8D4B-530DBA8EA232}" presName="Accent1Text" presStyleLbl="node1" presStyleIdx="1" presStyleCnt="6" custLinFactNeighborX="56427" custLinFactNeighborY="-3559"/>
      <dgm:spPr/>
    </dgm:pt>
    <dgm:pt modelId="{EA037F0A-17CF-4425-AC10-4D53463FE25F}" type="pres">
      <dgm:prSet presAssocID="{EF0BF2D6-DB9E-4E97-8D4B-530DBA8EA232}" presName="spaceBetweenRectangles" presStyleCnt="0"/>
      <dgm:spPr/>
    </dgm:pt>
    <dgm:pt modelId="{007EF925-B3C4-406B-A1A9-0B71D6951571}" type="pres">
      <dgm:prSet presAssocID="{BDB6B6AD-94E3-4A87-8DE0-170D1EFCEA6A}" presName="composite" presStyleCnt="0"/>
      <dgm:spPr/>
    </dgm:pt>
    <dgm:pt modelId="{AE66D6E7-CDE2-4421-AC4D-A03FBB91C165}" type="pres">
      <dgm:prSet presAssocID="{BDB6B6AD-94E3-4A87-8DE0-170D1EFCEA6A}" presName="Parent1" presStyleLbl="node1" presStyleIdx="2" presStyleCnt="6" custLinFactNeighborX="-53244" custLinFactNeighborY="12481">
        <dgm:presLayoutVars>
          <dgm:chMax val="1"/>
          <dgm:chPref val="1"/>
          <dgm:bulletEnabled val="1"/>
        </dgm:presLayoutVars>
      </dgm:prSet>
      <dgm:spPr/>
    </dgm:pt>
    <dgm:pt modelId="{3D01987D-AEF3-4E9B-AE66-39E072D2BF02}" type="pres">
      <dgm:prSet presAssocID="{BDB6B6AD-94E3-4A87-8DE0-170D1EFCEA6A}" presName="Childtext1" presStyleLbl="revTx" presStyleIdx="1" presStyleCnt="3">
        <dgm:presLayoutVars>
          <dgm:chMax val="0"/>
          <dgm:chPref val="0"/>
          <dgm:bulletEnabled val="1"/>
        </dgm:presLayoutVars>
      </dgm:prSet>
      <dgm:spPr/>
      <dgm:t>
        <a:bodyPr/>
        <a:lstStyle/>
        <a:p>
          <a:endParaRPr lang="en-US"/>
        </a:p>
      </dgm:t>
    </dgm:pt>
    <dgm:pt modelId="{CB4A2493-9FBE-4646-BA04-08B5725196B9}" type="pres">
      <dgm:prSet presAssocID="{BDB6B6AD-94E3-4A87-8DE0-170D1EFCEA6A}" presName="BalanceSpacing" presStyleCnt="0"/>
      <dgm:spPr/>
    </dgm:pt>
    <dgm:pt modelId="{B28EF848-7869-469F-BDE5-54841545E57E}" type="pres">
      <dgm:prSet presAssocID="{BDB6B6AD-94E3-4A87-8DE0-170D1EFCEA6A}" presName="BalanceSpacing1" presStyleCnt="0"/>
      <dgm:spPr/>
    </dgm:pt>
    <dgm:pt modelId="{33253E61-577A-443C-A260-FA0839F3821F}" type="pres">
      <dgm:prSet presAssocID="{EA3FE702-EB24-4268-8155-DF6864A77163}" presName="Accent1Text" presStyleLbl="node1" presStyleIdx="3" presStyleCnt="6" custLinFactX="-100000" custLinFactNeighborX="-127881" custLinFactNeighborY="90019"/>
      <dgm:spPr/>
    </dgm:pt>
    <dgm:pt modelId="{00D828D5-365E-4BCB-A691-9ACA4692CD79}" type="pres">
      <dgm:prSet presAssocID="{EA3FE702-EB24-4268-8155-DF6864A77163}" presName="spaceBetweenRectangles" presStyleCnt="0"/>
      <dgm:spPr/>
    </dgm:pt>
    <dgm:pt modelId="{160142BC-4B77-4A49-B3C2-F488085AC149}" type="pres">
      <dgm:prSet presAssocID="{B763A6CD-E7F7-4E90-91FF-99012B612BD4}" presName="composite" presStyleCnt="0"/>
      <dgm:spPr/>
    </dgm:pt>
    <dgm:pt modelId="{8BE95FDC-022B-474C-943B-C95F53CEE394}" type="pres">
      <dgm:prSet presAssocID="{B763A6CD-E7F7-4E90-91FF-99012B612BD4}" presName="Parent1" presStyleLbl="node1" presStyleIdx="4" presStyleCnt="6" custLinFactNeighborX="58071" custLinFactNeighborY="-16613">
        <dgm:presLayoutVars>
          <dgm:chMax val="1"/>
          <dgm:chPref val="1"/>
          <dgm:bulletEnabled val="1"/>
        </dgm:presLayoutVars>
      </dgm:prSet>
      <dgm:spPr/>
    </dgm:pt>
    <dgm:pt modelId="{A0EAC36A-54D7-4C29-90A1-E994AF66D9CB}" type="pres">
      <dgm:prSet presAssocID="{B763A6CD-E7F7-4E90-91FF-99012B612BD4}" presName="Childtext1" presStyleLbl="revTx" presStyleIdx="2" presStyleCnt="3">
        <dgm:presLayoutVars>
          <dgm:chMax val="0"/>
          <dgm:chPref val="0"/>
          <dgm:bulletEnabled val="1"/>
        </dgm:presLayoutVars>
      </dgm:prSet>
      <dgm:spPr/>
      <dgm:t>
        <a:bodyPr/>
        <a:lstStyle/>
        <a:p>
          <a:endParaRPr lang="en-US"/>
        </a:p>
      </dgm:t>
    </dgm:pt>
    <dgm:pt modelId="{CB09982B-8083-4556-81F4-C2733E92920D}" type="pres">
      <dgm:prSet presAssocID="{B763A6CD-E7F7-4E90-91FF-99012B612BD4}" presName="BalanceSpacing" presStyleCnt="0"/>
      <dgm:spPr/>
    </dgm:pt>
    <dgm:pt modelId="{EF72D300-C8C3-47AB-8496-CDE5E63D2C98}" type="pres">
      <dgm:prSet presAssocID="{B763A6CD-E7F7-4E90-91FF-99012B612BD4}" presName="BalanceSpacing1" presStyleCnt="0"/>
      <dgm:spPr/>
    </dgm:pt>
    <dgm:pt modelId="{4FF24B7C-7440-4AE7-9BE5-D09B2A46718A}" type="pres">
      <dgm:prSet presAssocID="{5BBBB582-56EC-425C-90A7-BA547E57ED58}" presName="Accent1Text" presStyleLbl="node1" presStyleIdx="5" presStyleCnt="6" custLinFactY="-56355" custLinFactNeighborX="-63871" custLinFactNeighborY="-100000"/>
      <dgm:spPr/>
    </dgm:pt>
  </dgm:ptLst>
  <dgm:cxnLst>
    <dgm:cxn modelId="{EA397902-A590-4E5C-B76C-6F15F8BF66FF}" type="presOf" srcId="{EF0BF2D6-DB9E-4E97-8D4B-530DBA8EA232}" destId="{E6615B8B-6F8D-4AC1-A45B-C2751342A927}" srcOrd="0" destOrd="0" presId="urn:microsoft.com/office/officeart/2008/layout/AlternatingHexagons"/>
    <dgm:cxn modelId="{F8F142A4-732A-45E8-B61B-47B8D5780EF5}" type="presOf" srcId="{30C9F176-16DE-4D5B-9E15-1B8EB2C8877E}" destId="{E366955D-0193-4DCA-AA79-CA570BC75935}" srcOrd="0" destOrd="0" presId="urn:microsoft.com/office/officeart/2008/layout/AlternatingHexagons"/>
    <dgm:cxn modelId="{55AD8A42-BB26-4036-A5A0-D113C689595E}" type="presOf" srcId="{EA3FE702-EB24-4268-8155-DF6864A77163}" destId="{33253E61-577A-443C-A260-FA0839F3821F}" srcOrd="0" destOrd="0" presId="urn:microsoft.com/office/officeart/2008/layout/AlternatingHexagons"/>
    <dgm:cxn modelId="{3B633DF9-C13F-41A9-84E5-9E347D073BC4}" type="presOf" srcId="{B763A6CD-E7F7-4E90-91FF-99012B612BD4}" destId="{8BE95FDC-022B-474C-943B-C95F53CEE394}" srcOrd="0" destOrd="0" presId="urn:microsoft.com/office/officeart/2008/layout/AlternatingHexagons"/>
    <dgm:cxn modelId="{A8E737E0-E063-4D3A-B749-E3B9EDE71BDE}" type="presOf" srcId="{5BBBB582-56EC-425C-90A7-BA547E57ED58}" destId="{4FF24B7C-7440-4AE7-9BE5-D09B2A46718A}" srcOrd="0" destOrd="0" presId="urn:microsoft.com/office/officeart/2008/layout/AlternatingHexagons"/>
    <dgm:cxn modelId="{1846347E-442F-480E-B9B3-065ABE1D5A0D}" srcId="{30C9F176-16DE-4D5B-9E15-1B8EB2C8877E}" destId="{B763A6CD-E7F7-4E90-91FF-99012B612BD4}" srcOrd="2" destOrd="0" parTransId="{5A6B1CA5-7C59-409A-9E34-2E98E5A2F034}" sibTransId="{5BBBB582-56EC-425C-90A7-BA547E57ED58}"/>
    <dgm:cxn modelId="{D51DBA4F-D41A-49F9-BFD3-6163BB71142B}" srcId="{30C9F176-16DE-4D5B-9E15-1B8EB2C8877E}" destId="{13586C63-8F6A-4F88-B710-AAEF18FEE0AE}" srcOrd="0" destOrd="0" parTransId="{E467136E-D139-4184-AC0D-A8D3F37930CC}" sibTransId="{EF0BF2D6-DB9E-4E97-8D4B-530DBA8EA232}"/>
    <dgm:cxn modelId="{8ED9547B-126F-4C80-8579-40D37831EC99}" srcId="{30C9F176-16DE-4D5B-9E15-1B8EB2C8877E}" destId="{BDB6B6AD-94E3-4A87-8DE0-170D1EFCEA6A}" srcOrd="1" destOrd="0" parTransId="{54682B38-A8A3-43BF-9239-9F37206F8DE7}" sibTransId="{EA3FE702-EB24-4268-8155-DF6864A77163}"/>
    <dgm:cxn modelId="{6C63A107-21BE-4EC4-BCA8-D5B096C95772}" type="presOf" srcId="{13586C63-8F6A-4F88-B710-AAEF18FEE0AE}" destId="{AED3D648-D61C-4141-89B9-4F7363CE5E0F}" srcOrd="0" destOrd="0" presId="urn:microsoft.com/office/officeart/2008/layout/AlternatingHexagons"/>
    <dgm:cxn modelId="{393A3505-BA47-4C6A-8E50-23BD0DDB4A42}" type="presOf" srcId="{BDB6B6AD-94E3-4A87-8DE0-170D1EFCEA6A}" destId="{AE66D6E7-CDE2-4421-AC4D-A03FBB91C165}" srcOrd="0" destOrd="0" presId="urn:microsoft.com/office/officeart/2008/layout/AlternatingHexagons"/>
    <dgm:cxn modelId="{429BEFA9-5ACD-4F31-99C9-145085DEB022}" type="presParOf" srcId="{E366955D-0193-4DCA-AA79-CA570BC75935}" destId="{16D67B2B-93D4-4BD7-BCD1-ADA0B16EEE96}" srcOrd="0" destOrd="0" presId="urn:microsoft.com/office/officeart/2008/layout/AlternatingHexagons"/>
    <dgm:cxn modelId="{E455F5E4-148C-4912-A4C1-EF87155E3B14}" type="presParOf" srcId="{16D67B2B-93D4-4BD7-BCD1-ADA0B16EEE96}" destId="{AED3D648-D61C-4141-89B9-4F7363CE5E0F}" srcOrd="0" destOrd="0" presId="urn:microsoft.com/office/officeart/2008/layout/AlternatingHexagons"/>
    <dgm:cxn modelId="{1BC8CCD7-D158-4AAC-B237-0893CC1C7794}" type="presParOf" srcId="{16D67B2B-93D4-4BD7-BCD1-ADA0B16EEE96}" destId="{D199ECAE-E584-4016-8126-2738E9160B3C}" srcOrd="1" destOrd="0" presId="urn:microsoft.com/office/officeart/2008/layout/AlternatingHexagons"/>
    <dgm:cxn modelId="{1AFEF907-E5A1-449F-8890-4092183B3D8F}" type="presParOf" srcId="{16D67B2B-93D4-4BD7-BCD1-ADA0B16EEE96}" destId="{7CC61105-0B38-4A83-84B0-BDBC88728CA0}" srcOrd="2" destOrd="0" presId="urn:microsoft.com/office/officeart/2008/layout/AlternatingHexagons"/>
    <dgm:cxn modelId="{D19E030D-6C07-47DC-AB2A-941E42E4EAC1}" type="presParOf" srcId="{16D67B2B-93D4-4BD7-BCD1-ADA0B16EEE96}" destId="{94F94A92-8E57-455D-9854-D8ADEB3C4518}" srcOrd="3" destOrd="0" presId="urn:microsoft.com/office/officeart/2008/layout/AlternatingHexagons"/>
    <dgm:cxn modelId="{54EEEF34-4F0A-4640-A331-B8C8FF776462}" type="presParOf" srcId="{16D67B2B-93D4-4BD7-BCD1-ADA0B16EEE96}" destId="{E6615B8B-6F8D-4AC1-A45B-C2751342A927}" srcOrd="4" destOrd="0" presId="urn:microsoft.com/office/officeart/2008/layout/AlternatingHexagons"/>
    <dgm:cxn modelId="{E5210ECC-489C-4808-A95D-BB7864E21ACE}" type="presParOf" srcId="{E366955D-0193-4DCA-AA79-CA570BC75935}" destId="{EA037F0A-17CF-4425-AC10-4D53463FE25F}" srcOrd="1" destOrd="0" presId="urn:microsoft.com/office/officeart/2008/layout/AlternatingHexagons"/>
    <dgm:cxn modelId="{BC7A116B-B724-4C08-8F45-22D56C2675ED}" type="presParOf" srcId="{E366955D-0193-4DCA-AA79-CA570BC75935}" destId="{007EF925-B3C4-406B-A1A9-0B71D6951571}" srcOrd="2" destOrd="0" presId="urn:microsoft.com/office/officeart/2008/layout/AlternatingHexagons"/>
    <dgm:cxn modelId="{795C2005-DC2A-4F1B-8592-8E81871396F5}" type="presParOf" srcId="{007EF925-B3C4-406B-A1A9-0B71D6951571}" destId="{AE66D6E7-CDE2-4421-AC4D-A03FBB91C165}" srcOrd="0" destOrd="0" presId="urn:microsoft.com/office/officeart/2008/layout/AlternatingHexagons"/>
    <dgm:cxn modelId="{F2FBA017-2AE9-440E-A5EA-93F276D6F0D3}" type="presParOf" srcId="{007EF925-B3C4-406B-A1A9-0B71D6951571}" destId="{3D01987D-AEF3-4E9B-AE66-39E072D2BF02}" srcOrd="1" destOrd="0" presId="urn:microsoft.com/office/officeart/2008/layout/AlternatingHexagons"/>
    <dgm:cxn modelId="{76197FAC-0E30-45C5-A2D4-9596586D06ED}" type="presParOf" srcId="{007EF925-B3C4-406B-A1A9-0B71D6951571}" destId="{CB4A2493-9FBE-4646-BA04-08B5725196B9}" srcOrd="2" destOrd="0" presId="urn:microsoft.com/office/officeart/2008/layout/AlternatingHexagons"/>
    <dgm:cxn modelId="{AC3F2EC9-9C96-4F36-917C-7827DBD84AA5}" type="presParOf" srcId="{007EF925-B3C4-406B-A1A9-0B71D6951571}" destId="{B28EF848-7869-469F-BDE5-54841545E57E}" srcOrd="3" destOrd="0" presId="urn:microsoft.com/office/officeart/2008/layout/AlternatingHexagons"/>
    <dgm:cxn modelId="{A0A504E2-C89F-46C1-89BC-3077B6581B04}" type="presParOf" srcId="{007EF925-B3C4-406B-A1A9-0B71D6951571}" destId="{33253E61-577A-443C-A260-FA0839F3821F}" srcOrd="4" destOrd="0" presId="urn:microsoft.com/office/officeart/2008/layout/AlternatingHexagons"/>
    <dgm:cxn modelId="{1E8060CC-18FA-46B2-A28F-2086793CA267}" type="presParOf" srcId="{E366955D-0193-4DCA-AA79-CA570BC75935}" destId="{00D828D5-365E-4BCB-A691-9ACA4692CD79}" srcOrd="3" destOrd="0" presId="urn:microsoft.com/office/officeart/2008/layout/AlternatingHexagons"/>
    <dgm:cxn modelId="{8767BEC8-C50B-407D-BB61-C0CFCBA7AA57}" type="presParOf" srcId="{E366955D-0193-4DCA-AA79-CA570BC75935}" destId="{160142BC-4B77-4A49-B3C2-F488085AC149}" srcOrd="4" destOrd="0" presId="urn:microsoft.com/office/officeart/2008/layout/AlternatingHexagons"/>
    <dgm:cxn modelId="{78B81D24-0119-4B40-8AB0-35B1E56306DE}" type="presParOf" srcId="{160142BC-4B77-4A49-B3C2-F488085AC149}" destId="{8BE95FDC-022B-474C-943B-C95F53CEE394}" srcOrd="0" destOrd="0" presId="urn:microsoft.com/office/officeart/2008/layout/AlternatingHexagons"/>
    <dgm:cxn modelId="{B5701A2B-005F-4C7A-9F64-4B9C4BE2CEC2}" type="presParOf" srcId="{160142BC-4B77-4A49-B3C2-F488085AC149}" destId="{A0EAC36A-54D7-4C29-90A1-E994AF66D9CB}" srcOrd="1" destOrd="0" presId="urn:microsoft.com/office/officeart/2008/layout/AlternatingHexagons"/>
    <dgm:cxn modelId="{0A9BD5DF-241E-4CB7-9AEF-DB8D1B6D4662}" type="presParOf" srcId="{160142BC-4B77-4A49-B3C2-F488085AC149}" destId="{CB09982B-8083-4556-81F4-C2733E92920D}" srcOrd="2" destOrd="0" presId="urn:microsoft.com/office/officeart/2008/layout/AlternatingHexagons"/>
    <dgm:cxn modelId="{417BBA06-6E17-48A9-AB7D-954D5A20CB34}" type="presParOf" srcId="{160142BC-4B77-4A49-B3C2-F488085AC149}" destId="{EF72D300-C8C3-47AB-8496-CDE5E63D2C98}" srcOrd="3" destOrd="0" presId="urn:microsoft.com/office/officeart/2008/layout/AlternatingHexagons"/>
    <dgm:cxn modelId="{C3105144-D1F1-42AD-9E3F-40C6B3187048}" type="presParOf" srcId="{160142BC-4B77-4A49-B3C2-F488085AC149}" destId="{4FF24B7C-7440-4AE7-9BE5-D09B2A46718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3D648-D61C-4141-89B9-4F7363CE5E0F}">
      <dsp:nvSpPr>
        <dsp:cNvPr id="0" name=""/>
        <dsp:cNvSpPr/>
      </dsp:nvSpPr>
      <dsp:spPr>
        <a:xfrm rot="5400000">
          <a:off x="2861873" y="442953"/>
          <a:ext cx="1461182" cy="127122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2</a:t>
          </a:r>
          <a:endParaRPr lang="en-US" sz="4600" kern="1200" dirty="0"/>
        </a:p>
      </dsp:txBody>
      <dsp:txXfrm rot="-5400000">
        <a:off x="3154949" y="575678"/>
        <a:ext cx="875029" cy="1005780"/>
      </dsp:txXfrm>
    </dsp:sp>
    <dsp:sp modelId="{D199ECAE-E584-4016-8126-2738E9160B3C}">
      <dsp:nvSpPr>
        <dsp:cNvPr id="0" name=""/>
        <dsp:cNvSpPr/>
      </dsp:nvSpPr>
      <dsp:spPr>
        <a:xfrm>
          <a:off x="3629578" y="367322"/>
          <a:ext cx="1630679" cy="876709"/>
        </a:xfrm>
        <a:prstGeom prst="rect">
          <a:avLst/>
        </a:prstGeom>
        <a:noFill/>
        <a:ln>
          <a:noFill/>
        </a:ln>
        <a:effectLst/>
      </dsp:spPr>
      <dsp:style>
        <a:lnRef idx="0">
          <a:scrgbClr r="0" g="0" b="0"/>
        </a:lnRef>
        <a:fillRef idx="0">
          <a:scrgbClr r="0" g="0" b="0"/>
        </a:fillRef>
        <a:effectRef idx="0">
          <a:scrgbClr r="0" g="0" b="0"/>
        </a:effectRef>
        <a:fontRef idx="minor"/>
      </dsp:style>
    </dsp:sp>
    <dsp:sp modelId="{E6615B8B-6F8D-4AC1-A45B-C2751342A927}">
      <dsp:nvSpPr>
        <dsp:cNvPr id="0" name=""/>
        <dsp:cNvSpPr/>
      </dsp:nvSpPr>
      <dsp:spPr>
        <a:xfrm rot="5400000">
          <a:off x="1569185" y="118059"/>
          <a:ext cx="1461182" cy="1271229"/>
        </a:xfrm>
        <a:prstGeom prst="hexagon">
          <a:avLst>
            <a:gd name="adj" fmla="val 25000"/>
            <a:gd name="vf" fmla="val 115470"/>
          </a:avLst>
        </a:prstGeom>
        <a:noFill/>
        <a:ln>
          <a:noFill/>
        </a:ln>
        <a:effectLst/>
      </dsp:spPr>
      <dsp:style>
        <a:lnRef idx="0">
          <a:scrgbClr r="0" g="0" b="0"/>
        </a:lnRef>
        <a:fillRef idx="0">
          <a:scrgbClr r="0" g="0" b="0"/>
        </a:fillRef>
        <a:effectRef idx="0">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1862261" y="250784"/>
        <a:ext cx="875029" cy="1005780"/>
      </dsp:txXfrm>
    </dsp:sp>
    <dsp:sp modelId="{AE66D6E7-CDE2-4421-AC4D-A03FBB91C165}">
      <dsp:nvSpPr>
        <dsp:cNvPr id="0" name=""/>
        <dsp:cNvSpPr/>
      </dsp:nvSpPr>
      <dsp:spPr>
        <a:xfrm rot="5400000">
          <a:off x="858849" y="1592684"/>
          <a:ext cx="1461182" cy="127122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1</a:t>
          </a:r>
          <a:endParaRPr lang="en-US" sz="4600" kern="1200" dirty="0"/>
        </a:p>
      </dsp:txBody>
      <dsp:txXfrm rot="-5400000">
        <a:off x="1151925" y="1725409"/>
        <a:ext cx="875029" cy="1005780"/>
      </dsp:txXfrm>
    </dsp:sp>
    <dsp:sp modelId="{3D01987D-AEF3-4E9B-AE66-39E072D2BF02}">
      <dsp:nvSpPr>
        <dsp:cNvPr id="0" name=""/>
        <dsp:cNvSpPr/>
      </dsp:nvSpPr>
      <dsp:spPr>
        <a:xfrm>
          <a:off x="0" y="1607574"/>
          <a:ext cx="1578077" cy="876709"/>
        </a:xfrm>
        <a:prstGeom prst="rect">
          <a:avLst/>
        </a:prstGeom>
        <a:noFill/>
        <a:ln>
          <a:noFill/>
        </a:ln>
        <a:effectLst/>
      </dsp:spPr>
      <dsp:style>
        <a:lnRef idx="0">
          <a:scrgbClr r="0" g="0" b="0"/>
        </a:lnRef>
        <a:fillRef idx="0">
          <a:scrgbClr r="0" g="0" b="0"/>
        </a:fillRef>
        <a:effectRef idx="0">
          <a:scrgbClr r="0" g="0" b="0"/>
        </a:effectRef>
        <a:fontRef idx="minor"/>
      </dsp:style>
    </dsp:sp>
    <dsp:sp modelId="{33253E61-577A-443C-A260-FA0839F3821F}">
      <dsp:nvSpPr>
        <dsp:cNvPr id="0" name=""/>
        <dsp:cNvSpPr/>
      </dsp:nvSpPr>
      <dsp:spPr>
        <a:xfrm rot="5400000">
          <a:off x="11741" y="2725652"/>
          <a:ext cx="1461182" cy="1271229"/>
        </a:xfrm>
        <a:prstGeom prst="hexagon">
          <a:avLst>
            <a:gd name="adj" fmla="val 25000"/>
            <a:gd name="vf" fmla="val 11547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304817" y="2858377"/>
        <a:ext cx="875029" cy="1005780"/>
      </dsp:txXfrm>
    </dsp:sp>
    <dsp:sp modelId="{8BE95FDC-022B-474C-943B-C95F53CEE394}">
      <dsp:nvSpPr>
        <dsp:cNvPr id="0" name=""/>
        <dsp:cNvSpPr/>
      </dsp:nvSpPr>
      <dsp:spPr>
        <a:xfrm rot="5400000">
          <a:off x="2963012" y="2407820"/>
          <a:ext cx="1461182" cy="127122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3</a:t>
          </a:r>
          <a:endParaRPr lang="en-US" sz="4600" kern="1200" dirty="0"/>
        </a:p>
      </dsp:txBody>
      <dsp:txXfrm rot="-5400000">
        <a:off x="3256088" y="2540545"/>
        <a:ext cx="875029" cy="1005780"/>
      </dsp:txXfrm>
    </dsp:sp>
    <dsp:sp modelId="{A0EAC36A-54D7-4C29-90A1-E994AF66D9CB}">
      <dsp:nvSpPr>
        <dsp:cNvPr id="0" name=""/>
        <dsp:cNvSpPr/>
      </dsp:nvSpPr>
      <dsp:spPr>
        <a:xfrm>
          <a:off x="3629578" y="2847826"/>
          <a:ext cx="1630679" cy="876709"/>
        </a:xfrm>
        <a:prstGeom prst="rect">
          <a:avLst/>
        </a:prstGeom>
        <a:noFill/>
        <a:ln>
          <a:noFill/>
        </a:ln>
        <a:effectLst/>
      </dsp:spPr>
      <dsp:style>
        <a:lnRef idx="0">
          <a:scrgbClr r="0" g="0" b="0"/>
        </a:lnRef>
        <a:fillRef idx="0">
          <a:scrgbClr r="0" g="0" b="0"/>
        </a:fillRef>
        <a:effectRef idx="0">
          <a:scrgbClr r="0" g="0" b="0"/>
        </a:effectRef>
        <a:fontRef idx="minor"/>
      </dsp:style>
    </dsp:sp>
    <dsp:sp modelId="{4FF24B7C-7440-4AE7-9BE5-D09B2A46718A}">
      <dsp:nvSpPr>
        <dsp:cNvPr id="0" name=""/>
        <dsp:cNvSpPr/>
      </dsp:nvSpPr>
      <dsp:spPr>
        <a:xfrm rot="5400000">
          <a:off x="39922" y="365934"/>
          <a:ext cx="1461182" cy="1271229"/>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332998" y="498659"/>
        <a:ext cx="875029" cy="100578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3.sv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6-9.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5.svg"/><Relationship Id="rId5" Type="http://schemas.openxmlformats.org/officeDocument/2006/relationships/image" Target="../media/image-7-3.sv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7-9.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8256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Smart Neonatal Phototherapy</a:t>
            </a:r>
            <a:endParaRPr lang="en-US" sz="4450" dirty="0"/>
          </a:p>
        </p:txBody>
      </p:sp>
      <p:sp>
        <p:nvSpPr>
          <p:cNvPr id="4" name="Text 1"/>
          <p:cNvSpPr/>
          <p:nvPr/>
        </p:nvSpPr>
        <p:spPr>
          <a:xfrm>
            <a:off x="6280190" y="414027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Measure. Treat. Monitor.</a:t>
            </a:r>
            <a:endParaRPr lang="en-US" sz="1750" dirty="0"/>
          </a:p>
        </p:txBody>
      </p:sp>
      <p:sp>
        <p:nvSpPr>
          <p:cNvPr id="5" name="Text 2"/>
          <p:cNvSpPr/>
          <p:nvPr/>
        </p:nvSpPr>
        <p:spPr>
          <a:xfrm>
            <a:off x="6280190" y="475833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IoT-enabled, noninvasive closed-loop therapy with real-time bilirubin monitoring and adaptive blue/blue-green LED dosing for neonatal jaundice.</a:t>
            </a:r>
            <a:endParaRPr lang="en-US" sz="1750" dirty="0"/>
          </a:p>
        </p:txBody>
      </p:sp>
      <p:pic>
        <p:nvPicPr>
          <p:cNvPr id="6" name="Picture 5"/>
          <p:cNvPicPr>
            <a:picLocks noChangeAspect="1"/>
          </p:cNvPicPr>
          <p:nvPr/>
        </p:nvPicPr>
        <p:blipFill>
          <a:blip r:embed="rId4"/>
          <a:stretch>
            <a:fillRect/>
          </a:stretch>
        </p:blipFill>
        <p:spPr>
          <a:xfrm>
            <a:off x="12850762" y="7686082"/>
            <a:ext cx="1673642" cy="46486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386"/>
          </a:xfrm>
          <a:prstGeom prst="rect">
            <a:avLst/>
          </a:prstGeom>
        </p:spPr>
      </p:pic>
      <p:sp>
        <p:nvSpPr>
          <p:cNvPr id="3" name="Text 0"/>
          <p:cNvSpPr/>
          <p:nvPr/>
        </p:nvSpPr>
        <p:spPr>
          <a:xfrm>
            <a:off x="6232565" y="586264"/>
            <a:ext cx="5911810" cy="666274"/>
          </a:xfrm>
          <a:prstGeom prst="rect">
            <a:avLst/>
          </a:prstGeom>
          <a:noFill/>
          <a:ln/>
        </p:spPr>
        <p:txBody>
          <a:bodyPr wrap="none" lIns="0" tIns="0" rIns="0" bIns="0" rtlCol="0" anchor="t"/>
          <a:lstStyle/>
          <a:p>
            <a:pPr marL="0" indent="0" algn="l">
              <a:lnSpc>
                <a:spcPts val="5200"/>
              </a:lnSpc>
              <a:buNone/>
            </a:pPr>
            <a:r>
              <a:rPr lang="en-US" sz="4150" dirty="0">
                <a:solidFill>
                  <a:srgbClr val="161613"/>
                </a:solidFill>
                <a:latin typeface="DM Sans Medium" pitchFamily="34" charset="0"/>
                <a:ea typeface="DM Sans Medium" pitchFamily="34" charset="-122"/>
                <a:cs typeface="DM Sans Medium" pitchFamily="34" charset="-120"/>
              </a:rPr>
              <a:t>Sensor Design &amp; Optics</a:t>
            </a:r>
            <a:endParaRPr lang="en-US" sz="4150" dirty="0"/>
          </a:p>
        </p:txBody>
      </p:sp>
      <p:sp>
        <p:nvSpPr>
          <p:cNvPr id="4" name="Text 1"/>
          <p:cNvSpPr/>
          <p:nvPr/>
        </p:nvSpPr>
        <p:spPr>
          <a:xfrm>
            <a:off x="6232565" y="1572339"/>
            <a:ext cx="7651671" cy="1705570"/>
          </a:xfrm>
          <a:prstGeom prst="rect">
            <a:avLst/>
          </a:prstGeom>
          <a:noFill/>
          <a:ln/>
        </p:spPr>
        <p:txBody>
          <a:bodyPr wrap="square" lIns="0" tIns="0" rIns="0" bIns="0" rtlCol="0" anchor="t"/>
          <a:lstStyle/>
          <a:p>
            <a:pPr marL="0" indent="0" algn="l">
              <a:lnSpc>
                <a:spcPts val="2650"/>
              </a:lnSpc>
              <a:buNone/>
            </a:pPr>
            <a:r>
              <a:rPr lang="en-US" sz="1650" dirty="0">
                <a:solidFill>
                  <a:srgbClr val="161613"/>
                </a:solidFill>
                <a:latin typeface="Inter" pitchFamily="34" charset="0"/>
                <a:ea typeface="Inter" pitchFamily="34" charset="-122"/>
                <a:cs typeface="Inter" pitchFamily="34" charset="-120"/>
              </a:rPr>
              <a:t>Inspired by established pulse oximetry, the wearable sensor combines a low-noise analog front-end, multiwavelength LEDs (460, 480, 590 nm), and a Si PIN photodiode. Ambient light rejection, PDMS microlens optics, and black silicone interface ensure high signal-to-noise ratio and comfortable, secure fit.</a:t>
            </a:r>
            <a:endParaRPr lang="en-US" sz="1650" dirty="0"/>
          </a:p>
        </p:txBody>
      </p:sp>
      <p:sp>
        <p:nvSpPr>
          <p:cNvPr id="5" name="Text 2"/>
          <p:cNvSpPr/>
          <p:nvPr/>
        </p:nvSpPr>
        <p:spPr>
          <a:xfrm>
            <a:off x="6232565" y="3730823"/>
            <a:ext cx="2664976" cy="333018"/>
          </a:xfrm>
          <a:prstGeom prst="rect">
            <a:avLst/>
          </a:prstGeom>
          <a:noFill/>
          <a:ln/>
        </p:spPr>
        <p:txBody>
          <a:bodyPr wrap="none" lIns="0" tIns="0" rIns="0" bIns="0" rtlCol="0" anchor="t"/>
          <a:lstStyle/>
          <a:p>
            <a:pPr marL="0" indent="0" algn="l">
              <a:lnSpc>
                <a:spcPts val="2600"/>
              </a:lnSpc>
              <a:buNone/>
            </a:pPr>
            <a:r>
              <a:rPr lang="en-US" sz="2050" dirty="0">
                <a:solidFill>
                  <a:srgbClr val="161613"/>
                </a:solidFill>
                <a:latin typeface="DM Sans Medium" pitchFamily="34" charset="0"/>
                <a:ea typeface="DM Sans Medium" pitchFamily="34" charset="-122"/>
                <a:cs typeface="DM Sans Medium" pitchFamily="34" charset="-120"/>
              </a:rPr>
              <a:t>Optical Path</a:t>
            </a:r>
            <a:endParaRPr lang="en-US" sz="2050" dirty="0"/>
          </a:p>
        </p:txBody>
      </p:sp>
      <p:sp>
        <p:nvSpPr>
          <p:cNvPr id="6" name="Text 3"/>
          <p:cNvSpPr/>
          <p:nvPr/>
        </p:nvSpPr>
        <p:spPr>
          <a:xfrm>
            <a:off x="6232565" y="4276963"/>
            <a:ext cx="3565803" cy="1023342"/>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161613"/>
                </a:solidFill>
                <a:latin typeface="Inter" pitchFamily="34" charset="0"/>
                <a:ea typeface="Inter" pitchFamily="34" charset="-122"/>
                <a:cs typeface="Inter" pitchFamily="34" charset="-120"/>
              </a:rPr>
              <a:t>Multiwavelength LED array (blue, blue-green, green reference)</a:t>
            </a:r>
            <a:endParaRPr lang="en-US" sz="1650" dirty="0"/>
          </a:p>
        </p:txBody>
      </p:sp>
      <p:sp>
        <p:nvSpPr>
          <p:cNvPr id="7" name="Text 4"/>
          <p:cNvSpPr/>
          <p:nvPr/>
        </p:nvSpPr>
        <p:spPr>
          <a:xfrm>
            <a:off x="6232565" y="5374838"/>
            <a:ext cx="3565803" cy="68222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161613"/>
                </a:solidFill>
                <a:latin typeface="Inter" pitchFamily="34" charset="0"/>
                <a:ea typeface="Inter" pitchFamily="34" charset="-122"/>
                <a:cs typeface="Inter" pitchFamily="34" charset="-120"/>
              </a:rPr>
              <a:t>PDMS microlens for collimated illumination</a:t>
            </a:r>
            <a:endParaRPr lang="en-US" sz="1650" dirty="0"/>
          </a:p>
        </p:txBody>
      </p:sp>
      <p:sp>
        <p:nvSpPr>
          <p:cNvPr id="8" name="Text 5"/>
          <p:cNvSpPr/>
          <p:nvPr/>
        </p:nvSpPr>
        <p:spPr>
          <a:xfrm>
            <a:off x="6232565" y="6131600"/>
            <a:ext cx="3565803" cy="68222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161613"/>
                </a:solidFill>
                <a:latin typeface="Inter" pitchFamily="34" charset="0"/>
                <a:ea typeface="Inter" pitchFamily="34" charset="-122"/>
                <a:cs typeface="Inter" pitchFamily="34" charset="-120"/>
              </a:rPr>
              <a:t>Skin reflectance measured by Si PIN photodiode</a:t>
            </a:r>
            <a:endParaRPr lang="en-US" sz="1650" dirty="0"/>
          </a:p>
        </p:txBody>
      </p:sp>
      <p:sp>
        <p:nvSpPr>
          <p:cNvPr id="9" name="Text 6"/>
          <p:cNvSpPr/>
          <p:nvPr/>
        </p:nvSpPr>
        <p:spPr>
          <a:xfrm>
            <a:off x="6232565" y="6888361"/>
            <a:ext cx="3565803" cy="68222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161613"/>
                </a:solidFill>
                <a:latin typeface="Inter" pitchFamily="34" charset="0"/>
                <a:ea typeface="Inter" pitchFamily="34" charset="-122"/>
                <a:cs typeface="Inter" pitchFamily="34" charset="-120"/>
              </a:rPr>
              <a:t>Black silicone baffle rejects ambient light</a:t>
            </a:r>
            <a:endParaRPr lang="en-US" sz="1650" dirty="0"/>
          </a:p>
        </p:txBody>
      </p:sp>
      <p:sp>
        <p:nvSpPr>
          <p:cNvPr id="10" name="Text 7"/>
          <p:cNvSpPr/>
          <p:nvPr/>
        </p:nvSpPr>
        <p:spPr>
          <a:xfrm>
            <a:off x="10326052" y="3730823"/>
            <a:ext cx="2664976" cy="333018"/>
          </a:xfrm>
          <a:prstGeom prst="rect">
            <a:avLst/>
          </a:prstGeom>
          <a:noFill/>
          <a:ln/>
        </p:spPr>
        <p:txBody>
          <a:bodyPr wrap="none" lIns="0" tIns="0" rIns="0" bIns="0" rtlCol="0" anchor="t"/>
          <a:lstStyle/>
          <a:p>
            <a:pPr marL="0" indent="0" algn="l">
              <a:lnSpc>
                <a:spcPts val="2600"/>
              </a:lnSpc>
              <a:buNone/>
            </a:pPr>
            <a:r>
              <a:rPr lang="en-US" sz="2050" dirty="0">
                <a:solidFill>
                  <a:srgbClr val="161613"/>
                </a:solidFill>
                <a:latin typeface="DM Sans Medium" pitchFamily="34" charset="0"/>
                <a:ea typeface="DM Sans Medium" pitchFamily="34" charset="-122"/>
                <a:cs typeface="DM Sans Medium" pitchFamily="34" charset="-120"/>
              </a:rPr>
              <a:t>Electronics</a:t>
            </a:r>
            <a:endParaRPr lang="en-US" sz="2050" dirty="0"/>
          </a:p>
        </p:txBody>
      </p:sp>
      <p:sp>
        <p:nvSpPr>
          <p:cNvPr id="11" name="Text 8"/>
          <p:cNvSpPr/>
          <p:nvPr/>
        </p:nvSpPr>
        <p:spPr>
          <a:xfrm>
            <a:off x="10326052" y="4276963"/>
            <a:ext cx="3565803" cy="68222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161613"/>
                </a:solidFill>
                <a:latin typeface="Inter" pitchFamily="34" charset="0"/>
                <a:ea typeface="Inter" pitchFamily="34" charset="-122"/>
                <a:cs typeface="Inter" pitchFamily="34" charset="-120"/>
              </a:rPr>
              <a:t>Current-controlled LED drivers for stable spectral output</a:t>
            </a:r>
            <a:endParaRPr lang="en-US" sz="1650" dirty="0"/>
          </a:p>
        </p:txBody>
      </p:sp>
      <p:sp>
        <p:nvSpPr>
          <p:cNvPr id="12" name="Text 9"/>
          <p:cNvSpPr/>
          <p:nvPr/>
        </p:nvSpPr>
        <p:spPr>
          <a:xfrm>
            <a:off x="10326052" y="5033724"/>
            <a:ext cx="3565803" cy="68222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161613"/>
                </a:solidFill>
                <a:latin typeface="Inter" pitchFamily="34" charset="0"/>
                <a:ea typeface="Inter" pitchFamily="34" charset="-122"/>
                <a:cs typeface="Inter" pitchFamily="34" charset="-120"/>
              </a:rPr>
              <a:t>Low-noise transimpedance amplifier (TIA)</a:t>
            </a:r>
            <a:endParaRPr lang="en-US" sz="1650" dirty="0"/>
          </a:p>
        </p:txBody>
      </p:sp>
      <p:sp>
        <p:nvSpPr>
          <p:cNvPr id="13" name="Text 10"/>
          <p:cNvSpPr/>
          <p:nvPr/>
        </p:nvSpPr>
        <p:spPr>
          <a:xfrm>
            <a:off x="10326052" y="5790486"/>
            <a:ext cx="3565803" cy="68222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161613"/>
                </a:solidFill>
                <a:latin typeface="Inter" pitchFamily="34" charset="0"/>
                <a:ea typeface="Inter" pitchFamily="34" charset="-122"/>
                <a:cs typeface="Inter" pitchFamily="34" charset="-120"/>
              </a:rPr>
              <a:t>16–24-bit ADC for high resolution</a:t>
            </a:r>
            <a:endParaRPr lang="en-US" sz="1650" dirty="0"/>
          </a:p>
        </p:txBody>
      </p:sp>
      <p:sp>
        <p:nvSpPr>
          <p:cNvPr id="14" name="Text 11"/>
          <p:cNvSpPr/>
          <p:nvPr/>
        </p:nvSpPr>
        <p:spPr>
          <a:xfrm>
            <a:off x="10326052" y="6547247"/>
            <a:ext cx="3565803" cy="68222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161613"/>
                </a:solidFill>
                <a:latin typeface="Inter" pitchFamily="34" charset="0"/>
                <a:ea typeface="Inter" pitchFamily="34" charset="-122"/>
                <a:cs typeface="Inter" pitchFamily="34" charset="-120"/>
              </a:rPr>
              <a:t>MCU with BLE/Wi-Fi for real-time data transfer</a:t>
            </a:r>
            <a:endParaRPr lang="en-US" sz="1650" dirty="0"/>
          </a:p>
        </p:txBody>
      </p:sp>
      <p:pic>
        <p:nvPicPr>
          <p:cNvPr id="15" name="Picture 14"/>
          <p:cNvPicPr>
            <a:picLocks noChangeAspect="1"/>
          </p:cNvPicPr>
          <p:nvPr/>
        </p:nvPicPr>
        <p:blipFill>
          <a:blip r:embed="rId4"/>
          <a:stretch>
            <a:fillRect/>
          </a:stretch>
        </p:blipFill>
        <p:spPr>
          <a:xfrm>
            <a:off x="12781936" y="7764740"/>
            <a:ext cx="1786570" cy="4648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9493" y="719614"/>
            <a:ext cx="7467243" cy="633532"/>
          </a:xfrm>
          <a:prstGeom prst="rect">
            <a:avLst/>
          </a:prstGeom>
          <a:noFill/>
          <a:ln/>
        </p:spPr>
        <p:txBody>
          <a:bodyPr wrap="none" lIns="0" tIns="0" rIns="0" bIns="0" rtlCol="0" anchor="t"/>
          <a:lstStyle/>
          <a:p>
            <a:pPr marL="0" indent="0" algn="l">
              <a:lnSpc>
                <a:spcPts val="4950"/>
              </a:lnSpc>
              <a:buNone/>
            </a:pPr>
            <a:r>
              <a:rPr lang="en-US" sz="3950" dirty="0">
                <a:solidFill>
                  <a:srgbClr val="161613"/>
                </a:solidFill>
                <a:latin typeface="DM Sans Medium" pitchFamily="34" charset="0"/>
                <a:ea typeface="DM Sans Medium" pitchFamily="34" charset="-122"/>
                <a:cs typeface="DM Sans Medium" pitchFamily="34" charset="-120"/>
              </a:rPr>
              <a:t>Algorithms &amp; Clinical Validation</a:t>
            </a:r>
            <a:endParaRPr lang="en-US" sz="3950" dirty="0"/>
          </a:p>
        </p:txBody>
      </p:sp>
      <p:sp>
        <p:nvSpPr>
          <p:cNvPr id="3" name="Text 1"/>
          <p:cNvSpPr/>
          <p:nvPr/>
        </p:nvSpPr>
        <p:spPr>
          <a:xfrm>
            <a:off x="709493" y="1758553"/>
            <a:ext cx="13211413" cy="972979"/>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TcB is computed using multiwavelength reflectance spectroscopy (BiliCheck-style), with Monte Carlo-aided regression to compensate for skin pigmentation and hemoglobin interference. Sequential inverse algorithms and optional machine learning regressors refine accuracy across diverse patient populations.</a:t>
            </a:r>
            <a:endParaRPr lang="en-US" sz="1550" dirty="0"/>
          </a:p>
        </p:txBody>
      </p:sp>
      <p:sp>
        <p:nvSpPr>
          <p:cNvPr id="4" name="Shape 2"/>
          <p:cNvSpPr/>
          <p:nvPr/>
        </p:nvSpPr>
        <p:spPr>
          <a:xfrm>
            <a:off x="709493" y="2959537"/>
            <a:ext cx="13211413" cy="4550331"/>
          </a:xfrm>
          <a:prstGeom prst="roundRect">
            <a:avLst>
              <a:gd name="adj" fmla="val 668"/>
            </a:avLst>
          </a:prstGeom>
          <a:noFill/>
          <a:ln w="7620">
            <a:solidFill>
              <a:srgbClr val="000000">
                <a:alpha val="8000"/>
              </a:srgbClr>
            </a:solidFill>
            <a:prstDash val="solid"/>
          </a:ln>
        </p:spPr>
      </p:sp>
      <p:sp>
        <p:nvSpPr>
          <p:cNvPr id="5" name="Shape 3"/>
          <p:cNvSpPr/>
          <p:nvPr/>
        </p:nvSpPr>
        <p:spPr>
          <a:xfrm>
            <a:off x="717113" y="2967157"/>
            <a:ext cx="13196173" cy="582692"/>
          </a:xfrm>
          <a:prstGeom prst="rect">
            <a:avLst/>
          </a:prstGeom>
          <a:solidFill>
            <a:srgbClr val="FFFFFF">
              <a:alpha val="4000"/>
            </a:srgbClr>
          </a:solidFill>
          <a:ln/>
        </p:spPr>
      </p:sp>
      <p:sp>
        <p:nvSpPr>
          <p:cNvPr id="6" name="Text 4"/>
          <p:cNvSpPr/>
          <p:nvPr/>
        </p:nvSpPr>
        <p:spPr>
          <a:xfrm>
            <a:off x="919996" y="3096339"/>
            <a:ext cx="2889885" cy="324326"/>
          </a:xfrm>
          <a:prstGeom prst="rect">
            <a:avLst/>
          </a:prstGeom>
          <a:noFill/>
          <a:ln/>
        </p:spPr>
        <p:txBody>
          <a:bodyPr wrap="none" lIns="0" tIns="0" rIns="0" bIns="0" rtlCol="0" anchor="t"/>
          <a:lstStyle/>
          <a:p>
            <a:pPr marL="0" indent="0" algn="l">
              <a:lnSpc>
                <a:spcPts val="2550"/>
              </a:lnSpc>
              <a:buNone/>
            </a:pPr>
            <a:r>
              <a:rPr lang="en-US" sz="1550" b="1" dirty="0">
                <a:solidFill>
                  <a:srgbClr val="161613"/>
                </a:solidFill>
                <a:latin typeface="Inter" pitchFamily="34" charset="0"/>
                <a:ea typeface="Inter" pitchFamily="34" charset="-122"/>
                <a:cs typeface="Inter" pitchFamily="34" charset="-120"/>
              </a:rPr>
              <a:t>Algorithm</a:t>
            </a:r>
            <a:endParaRPr lang="en-US" sz="1550" dirty="0"/>
          </a:p>
        </p:txBody>
      </p:sp>
      <p:sp>
        <p:nvSpPr>
          <p:cNvPr id="7" name="Text 5"/>
          <p:cNvSpPr/>
          <p:nvPr/>
        </p:nvSpPr>
        <p:spPr>
          <a:xfrm>
            <a:off x="4222790" y="3096339"/>
            <a:ext cx="4205645" cy="324326"/>
          </a:xfrm>
          <a:prstGeom prst="rect">
            <a:avLst/>
          </a:prstGeom>
          <a:noFill/>
          <a:ln/>
        </p:spPr>
        <p:txBody>
          <a:bodyPr wrap="none" lIns="0" tIns="0" rIns="0" bIns="0" rtlCol="0" anchor="t"/>
          <a:lstStyle/>
          <a:p>
            <a:pPr marL="0" indent="0" algn="l">
              <a:lnSpc>
                <a:spcPts val="2550"/>
              </a:lnSpc>
              <a:buNone/>
            </a:pPr>
            <a:r>
              <a:rPr lang="en-US" sz="1550" b="1" dirty="0">
                <a:solidFill>
                  <a:srgbClr val="161613"/>
                </a:solidFill>
                <a:latin typeface="Inter" pitchFamily="34" charset="0"/>
                <a:ea typeface="Inter" pitchFamily="34" charset="-122"/>
                <a:cs typeface="Inter" pitchFamily="34" charset="-120"/>
              </a:rPr>
              <a:t>Core Principle</a:t>
            </a:r>
            <a:endParaRPr lang="en-US" sz="1550" dirty="0"/>
          </a:p>
        </p:txBody>
      </p:sp>
      <p:sp>
        <p:nvSpPr>
          <p:cNvPr id="8" name="Text 6"/>
          <p:cNvSpPr/>
          <p:nvPr/>
        </p:nvSpPr>
        <p:spPr>
          <a:xfrm>
            <a:off x="8841343" y="3096339"/>
            <a:ext cx="4869299" cy="324326"/>
          </a:xfrm>
          <a:prstGeom prst="rect">
            <a:avLst/>
          </a:prstGeom>
          <a:noFill/>
          <a:ln/>
        </p:spPr>
        <p:txBody>
          <a:bodyPr wrap="none" lIns="0" tIns="0" rIns="0" bIns="0" rtlCol="0" anchor="t"/>
          <a:lstStyle/>
          <a:p>
            <a:pPr marL="0" indent="0" algn="l">
              <a:lnSpc>
                <a:spcPts val="2550"/>
              </a:lnSpc>
              <a:buNone/>
            </a:pPr>
            <a:r>
              <a:rPr lang="en-US" sz="1550" b="1" dirty="0">
                <a:solidFill>
                  <a:srgbClr val="161613"/>
                </a:solidFill>
                <a:latin typeface="Inter" pitchFamily="34" charset="0"/>
                <a:ea typeface="Inter" pitchFamily="34" charset="-122"/>
                <a:cs typeface="Inter" pitchFamily="34" charset="-120"/>
              </a:rPr>
              <a:t>Clinical Benefit</a:t>
            </a:r>
            <a:endParaRPr lang="en-US" sz="1550" dirty="0"/>
          </a:p>
        </p:txBody>
      </p:sp>
      <p:sp>
        <p:nvSpPr>
          <p:cNvPr id="9" name="Shape 7"/>
          <p:cNvSpPr/>
          <p:nvPr/>
        </p:nvSpPr>
        <p:spPr>
          <a:xfrm>
            <a:off x="717113" y="3549848"/>
            <a:ext cx="13196173" cy="907018"/>
          </a:xfrm>
          <a:prstGeom prst="rect">
            <a:avLst/>
          </a:prstGeom>
          <a:solidFill>
            <a:srgbClr val="000000">
              <a:alpha val="4000"/>
            </a:srgbClr>
          </a:solidFill>
          <a:ln/>
        </p:spPr>
      </p:sp>
      <p:sp>
        <p:nvSpPr>
          <p:cNvPr id="10" name="Text 8"/>
          <p:cNvSpPr/>
          <p:nvPr/>
        </p:nvSpPr>
        <p:spPr>
          <a:xfrm>
            <a:off x="919996" y="3679031"/>
            <a:ext cx="2889885" cy="324326"/>
          </a:xfrm>
          <a:prstGeom prst="rect">
            <a:avLst/>
          </a:prstGeom>
          <a:noFill/>
          <a:ln/>
        </p:spPr>
        <p:txBody>
          <a:bodyPr wrap="non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Multiwavelength Reflectance</a:t>
            </a:r>
            <a:endParaRPr lang="en-US" sz="1550" dirty="0"/>
          </a:p>
        </p:txBody>
      </p:sp>
      <p:sp>
        <p:nvSpPr>
          <p:cNvPr id="11" name="Text 9"/>
          <p:cNvSpPr/>
          <p:nvPr/>
        </p:nvSpPr>
        <p:spPr>
          <a:xfrm>
            <a:off x="4222790" y="3679031"/>
            <a:ext cx="4205645" cy="648653"/>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Measures skin reflectance at 460, 480, 590 nm; absorptions isolate bilirubin</a:t>
            </a:r>
            <a:endParaRPr lang="en-US" sz="1550" dirty="0"/>
          </a:p>
        </p:txBody>
      </p:sp>
      <p:sp>
        <p:nvSpPr>
          <p:cNvPr id="12" name="Text 10"/>
          <p:cNvSpPr/>
          <p:nvPr/>
        </p:nvSpPr>
        <p:spPr>
          <a:xfrm>
            <a:off x="8841343" y="3679031"/>
            <a:ext cx="4869299" cy="648653"/>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Validated against serum TSB in term and preterm infants</a:t>
            </a:r>
            <a:endParaRPr lang="en-US" sz="1550" dirty="0"/>
          </a:p>
        </p:txBody>
      </p:sp>
      <p:sp>
        <p:nvSpPr>
          <p:cNvPr id="13" name="Shape 11"/>
          <p:cNvSpPr/>
          <p:nvPr/>
        </p:nvSpPr>
        <p:spPr>
          <a:xfrm>
            <a:off x="717113" y="4456867"/>
            <a:ext cx="13196173" cy="1231344"/>
          </a:xfrm>
          <a:prstGeom prst="rect">
            <a:avLst/>
          </a:prstGeom>
          <a:solidFill>
            <a:srgbClr val="FFFFFF">
              <a:alpha val="4000"/>
            </a:srgbClr>
          </a:solidFill>
          <a:ln/>
        </p:spPr>
      </p:sp>
      <p:sp>
        <p:nvSpPr>
          <p:cNvPr id="14" name="Text 12"/>
          <p:cNvSpPr/>
          <p:nvPr/>
        </p:nvSpPr>
        <p:spPr>
          <a:xfrm>
            <a:off x="919996" y="4586049"/>
            <a:ext cx="2889885" cy="324326"/>
          </a:xfrm>
          <a:prstGeom prst="rect">
            <a:avLst/>
          </a:prstGeom>
          <a:noFill/>
          <a:ln/>
        </p:spPr>
        <p:txBody>
          <a:bodyPr wrap="non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Hb/Melanin Compensation</a:t>
            </a:r>
            <a:endParaRPr lang="en-US" sz="1550" dirty="0"/>
          </a:p>
        </p:txBody>
      </p:sp>
      <p:sp>
        <p:nvSpPr>
          <p:cNvPr id="15" name="Text 13"/>
          <p:cNvSpPr/>
          <p:nvPr/>
        </p:nvSpPr>
        <p:spPr>
          <a:xfrm>
            <a:off x="4222790" y="4586049"/>
            <a:ext cx="4205645" cy="972979"/>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Monte Carlo radiative transfer models correct for hemoglobin and melanin absorption</a:t>
            </a:r>
            <a:endParaRPr lang="en-US" sz="1550" dirty="0"/>
          </a:p>
        </p:txBody>
      </p:sp>
      <p:sp>
        <p:nvSpPr>
          <p:cNvPr id="16" name="Text 14"/>
          <p:cNvSpPr/>
          <p:nvPr/>
        </p:nvSpPr>
        <p:spPr>
          <a:xfrm>
            <a:off x="8841343" y="4586049"/>
            <a:ext cx="4869299" cy="648653"/>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Improves accuracy across diverse skin tones and anemia states</a:t>
            </a:r>
            <a:endParaRPr lang="en-US" sz="1550" dirty="0"/>
          </a:p>
        </p:txBody>
      </p:sp>
      <p:sp>
        <p:nvSpPr>
          <p:cNvPr id="17" name="Shape 15"/>
          <p:cNvSpPr/>
          <p:nvPr/>
        </p:nvSpPr>
        <p:spPr>
          <a:xfrm>
            <a:off x="717113" y="5688211"/>
            <a:ext cx="13196173" cy="907018"/>
          </a:xfrm>
          <a:prstGeom prst="rect">
            <a:avLst/>
          </a:prstGeom>
          <a:solidFill>
            <a:srgbClr val="000000">
              <a:alpha val="4000"/>
            </a:srgbClr>
          </a:solidFill>
          <a:ln/>
        </p:spPr>
      </p:sp>
      <p:sp>
        <p:nvSpPr>
          <p:cNvPr id="18" name="Text 16"/>
          <p:cNvSpPr/>
          <p:nvPr/>
        </p:nvSpPr>
        <p:spPr>
          <a:xfrm>
            <a:off x="919996" y="5817394"/>
            <a:ext cx="2889885" cy="324326"/>
          </a:xfrm>
          <a:prstGeom prst="rect">
            <a:avLst/>
          </a:prstGeom>
          <a:noFill/>
          <a:ln/>
        </p:spPr>
        <p:txBody>
          <a:bodyPr wrap="non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Sequential Inverse</a:t>
            </a:r>
            <a:endParaRPr lang="en-US" sz="1550" dirty="0"/>
          </a:p>
        </p:txBody>
      </p:sp>
      <p:sp>
        <p:nvSpPr>
          <p:cNvPr id="19" name="Text 17"/>
          <p:cNvSpPr/>
          <p:nvPr/>
        </p:nvSpPr>
        <p:spPr>
          <a:xfrm>
            <a:off x="4222790" y="5817394"/>
            <a:ext cx="4205645" cy="648653"/>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Iterative calibration against reference TSB; adapts to individual variability</a:t>
            </a:r>
            <a:endParaRPr lang="en-US" sz="1550" dirty="0"/>
          </a:p>
        </p:txBody>
      </p:sp>
      <p:sp>
        <p:nvSpPr>
          <p:cNvPr id="20" name="Text 18"/>
          <p:cNvSpPr/>
          <p:nvPr/>
        </p:nvSpPr>
        <p:spPr>
          <a:xfrm>
            <a:off x="8841343" y="5817394"/>
            <a:ext cx="4869299" cy="648653"/>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Reduces bias drift; extends accuracy over multi-hour therapy sessions</a:t>
            </a:r>
            <a:endParaRPr lang="en-US" sz="1550" dirty="0"/>
          </a:p>
        </p:txBody>
      </p:sp>
      <p:sp>
        <p:nvSpPr>
          <p:cNvPr id="21" name="Shape 19"/>
          <p:cNvSpPr/>
          <p:nvPr/>
        </p:nvSpPr>
        <p:spPr>
          <a:xfrm>
            <a:off x="717113" y="6595229"/>
            <a:ext cx="13196173" cy="907018"/>
          </a:xfrm>
          <a:prstGeom prst="rect">
            <a:avLst/>
          </a:prstGeom>
          <a:solidFill>
            <a:srgbClr val="FFFFFF">
              <a:alpha val="4000"/>
            </a:srgbClr>
          </a:solidFill>
          <a:ln/>
        </p:spPr>
      </p:sp>
      <p:sp>
        <p:nvSpPr>
          <p:cNvPr id="22" name="Text 20"/>
          <p:cNvSpPr/>
          <p:nvPr/>
        </p:nvSpPr>
        <p:spPr>
          <a:xfrm>
            <a:off x="919996" y="6724412"/>
            <a:ext cx="2889885" cy="324326"/>
          </a:xfrm>
          <a:prstGeom prst="rect">
            <a:avLst/>
          </a:prstGeom>
          <a:noFill/>
          <a:ln/>
        </p:spPr>
        <p:txBody>
          <a:bodyPr wrap="non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Optional ML Regressors</a:t>
            </a:r>
            <a:endParaRPr lang="en-US" sz="1550" dirty="0"/>
          </a:p>
        </p:txBody>
      </p:sp>
      <p:sp>
        <p:nvSpPr>
          <p:cNvPr id="23" name="Text 21"/>
          <p:cNvSpPr/>
          <p:nvPr/>
        </p:nvSpPr>
        <p:spPr>
          <a:xfrm>
            <a:off x="4222790" y="6724412"/>
            <a:ext cx="4205645" cy="648653"/>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Neural networks trained on multicenter cohorts; learns nonlinear TcB–TSB mapping</a:t>
            </a:r>
            <a:endParaRPr lang="en-US" sz="1550" dirty="0"/>
          </a:p>
        </p:txBody>
      </p:sp>
      <p:sp>
        <p:nvSpPr>
          <p:cNvPr id="24" name="Text 22"/>
          <p:cNvSpPr/>
          <p:nvPr/>
        </p:nvSpPr>
        <p:spPr>
          <a:xfrm>
            <a:off x="8841343" y="6724412"/>
            <a:ext cx="4869299" cy="648653"/>
          </a:xfrm>
          <a:prstGeom prst="rect">
            <a:avLst/>
          </a:prstGeom>
          <a:noFill/>
          <a:ln/>
        </p:spPr>
        <p:txBody>
          <a:bodyPr wrap="square" lIns="0" tIns="0" rIns="0" bIns="0" rtlCol="0" anchor="t"/>
          <a:lstStyle/>
          <a:p>
            <a:pPr marL="0" indent="0" algn="l">
              <a:lnSpc>
                <a:spcPts val="2550"/>
              </a:lnSpc>
              <a:buNone/>
            </a:pPr>
            <a:r>
              <a:rPr lang="en-US" sz="1550" dirty="0">
                <a:solidFill>
                  <a:srgbClr val="161613"/>
                </a:solidFill>
                <a:latin typeface="Inter" pitchFamily="34" charset="0"/>
                <a:ea typeface="Inter" pitchFamily="34" charset="-122"/>
                <a:cs typeface="Inter" pitchFamily="34" charset="-120"/>
              </a:rPr>
              <a:t>Potential to surpass classical models; enables personalized compensation</a:t>
            </a:r>
            <a:endParaRPr lang="en-US" sz="1550" dirty="0"/>
          </a:p>
        </p:txBody>
      </p:sp>
      <p:pic>
        <p:nvPicPr>
          <p:cNvPr id="25" name="Picture 24"/>
          <p:cNvPicPr>
            <a:picLocks noChangeAspect="1"/>
          </p:cNvPicPr>
          <p:nvPr/>
        </p:nvPicPr>
        <p:blipFill>
          <a:blip r:embed="rId3"/>
          <a:stretch>
            <a:fillRect/>
          </a:stretch>
        </p:blipFill>
        <p:spPr>
          <a:xfrm>
            <a:off x="12850761" y="7639050"/>
            <a:ext cx="1648619" cy="46486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284930" y="1322623"/>
            <a:ext cx="4143943" cy="1499232"/>
          </a:xfrm>
          <a:prstGeom prst="rect">
            <a:avLst/>
          </a:prstGeom>
        </p:spPr>
      </p:pic>
      <p:pic>
        <p:nvPicPr>
          <p:cNvPr id="6" name="Picture 5"/>
          <p:cNvPicPr>
            <a:picLocks noChangeAspect="1"/>
          </p:cNvPicPr>
          <p:nvPr/>
        </p:nvPicPr>
        <p:blipFill>
          <a:blip r:embed="rId3"/>
          <a:stretch>
            <a:fillRect/>
          </a:stretch>
        </p:blipFill>
        <p:spPr>
          <a:xfrm>
            <a:off x="9259937" y="3114931"/>
            <a:ext cx="4269249" cy="1573328"/>
          </a:xfrm>
          <a:prstGeom prst="rect">
            <a:avLst/>
          </a:prstGeom>
        </p:spPr>
      </p:pic>
      <p:pic>
        <p:nvPicPr>
          <p:cNvPr id="7" name="Picture 6"/>
          <p:cNvPicPr>
            <a:picLocks noChangeAspect="1"/>
          </p:cNvPicPr>
          <p:nvPr/>
        </p:nvPicPr>
        <p:blipFill>
          <a:blip r:embed="rId4"/>
          <a:stretch>
            <a:fillRect/>
          </a:stretch>
        </p:blipFill>
        <p:spPr>
          <a:xfrm>
            <a:off x="9284930" y="5089465"/>
            <a:ext cx="4244256" cy="1502996"/>
          </a:xfrm>
          <a:prstGeom prst="rect">
            <a:avLst/>
          </a:prstGeom>
        </p:spPr>
      </p:pic>
      <p:pic>
        <p:nvPicPr>
          <p:cNvPr id="9" name="Picture 8"/>
          <p:cNvPicPr>
            <a:picLocks noChangeAspect="1"/>
          </p:cNvPicPr>
          <p:nvPr/>
        </p:nvPicPr>
        <p:blipFill>
          <a:blip r:embed="rId5"/>
          <a:stretch>
            <a:fillRect/>
          </a:stretch>
        </p:blipFill>
        <p:spPr>
          <a:xfrm>
            <a:off x="1188586" y="4085786"/>
            <a:ext cx="7335982" cy="3049578"/>
          </a:xfrm>
          <a:prstGeom prst="rect">
            <a:avLst/>
          </a:prstGeom>
        </p:spPr>
      </p:pic>
      <p:pic>
        <p:nvPicPr>
          <p:cNvPr id="10" name="Picture 9"/>
          <p:cNvPicPr>
            <a:picLocks noChangeAspect="1"/>
          </p:cNvPicPr>
          <p:nvPr/>
        </p:nvPicPr>
        <p:blipFill>
          <a:blip r:embed="rId6"/>
          <a:stretch>
            <a:fillRect/>
          </a:stretch>
        </p:blipFill>
        <p:spPr>
          <a:xfrm>
            <a:off x="1168922" y="1257787"/>
            <a:ext cx="7305116" cy="2675113"/>
          </a:xfrm>
          <a:prstGeom prst="rect">
            <a:avLst/>
          </a:prstGeom>
        </p:spPr>
      </p:pic>
      <p:pic>
        <p:nvPicPr>
          <p:cNvPr id="11" name="Picture 10"/>
          <p:cNvPicPr>
            <a:picLocks noChangeAspect="1"/>
          </p:cNvPicPr>
          <p:nvPr/>
        </p:nvPicPr>
        <p:blipFill>
          <a:blip r:embed="rId7"/>
          <a:stretch>
            <a:fillRect/>
          </a:stretch>
        </p:blipFill>
        <p:spPr>
          <a:xfrm>
            <a:off x="12860594" y="7677622"/>
            <a:ext cx="1683473" cy="464860"/>
          </a:xfrm>
          <a:prstGeom prst="rect">
            <a:avLst/>
          </a:prstGeom>
        </p:spPr>
      </p:pic>
      <p:sp>
        <p:nvSpPr>
          <p:cNvPr id="12" name="Text 0"/>
          <p:cNvSpPr/>
          <p:nvPr/>
        </p:nvSpPr>
        <p:spPr>
          <a:xfrm>
            <a:off x="1188586" y="402848"/>
            <a:ext cx="7467243" cy="633532"/>
          </a:xfrm>
          <a:prstGeom prst="rect">
            <a:avLst/>
          </a:prstGeom>
          <a:noFill/>
          <a:ln/>
        </p:spPr>
        <p:txBody>
          <a:bodyPr wrap="none" lIns="0" tIns="0" rIns="0" bIns="0" rtlCol="0" anchor="t"/>
          <a:lstStyle/>
          <a:p>
            <a:pPr marL="0" indent="0" algn="l">
              <a:lnSpc>
                <a:spcPts val="4950"/>
              </a:lnSpc>
              <a:buNone/>
            </a:pPr>
            <a:r>
              <a:rPr lang="en-US" sz="2800" dirty="0" smtClean="0">
                <a:solidFill>
                  <a:srgbClr val="161613"/>
                </a:solidFill>
                <a:latin typeface="DM Sans Medium" pitchFamily="34" charset="0"/>
                <a:ea typeface="DM Sans Medium" pitchFamily="34" charset="-122"/>
                <a:cs typeface="DM Sans Medium" pitchFamily="34" charset="-120"/>
              </a:rPr>
              <a:t>Clinical Validation &amp; Phototherapy Standards</a:t>
            </a:r>
            <a:endParaRPr lang="en-US" sz="2800" dirty="0"/>
          </a:p>
        </p:txBody>
      </p:sp>
    </p:spTree>
    <p:extLst>
      <p:ext uri="{BB962C8B-B14F-4D97-AF65-F5344CB8AC3E}">
        <p14:creationId xmlns:p14="http://schemas.microsoft.com/office/powerpoint/2010/main" val="3960752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31865"/>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Clinical Evidence, Market Opportunity &amp; Call to Action</a:t>
            </a:r>
            <a:endParaRPr lang="en-US" sz="4450" dirty="0"/>
          </a:p>
        </p:txBody>
      </p:sp>
      <p:sp>
        <p:nvSpPr>
          <p:cNvPr id="3" name="Text 1"/>
          <p:cNvSpPr/>
          <p:nvPr/>
        </p:nvSpPr>
        <p:spPr>
          <a:xfrm>
            <a:off x="793790" y="2616398"/>
            <a:ext cx="2993588"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Guidelines &amp; Evidence</a:t>
            </a:r>
            <a:endParaRPr lang="en-US" sz="2200" dirty="0"/>
          </a:p>
        </p:txBody>
      </p:sp>
      <p:sp>
        <p:nvSpPr>
          <p:cNvPr id="4" name="Text 2"/>
          <p:cNvSpPr/>
          <p:nvPr/>
        </p:nvSpPr>
        <p:spPr>
          <a:xfrm>
            <a:off x="793790" y="319754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161613"/>
                </a:solidFill>
                <a:latin typeface="Inter" pitchFamily="34" charset="0"/>
                <a:ea typeface="Inter" pitchFamily="34" charset="-122"/>
                <a:cs typeface="Inter" pitchFamily="34" charset="-120"/>
              </a:rPr>
              <a:t>Intensive phototherapy:</a:t>
            </a:r>
            <a:r>
              <a:rPr lang="en-US" sz="1750" dirty="0">
                <a:solidFill>
                  <a:srgbClr val="161613"/>
                </a:solidFill>
                <a:latin typeface="Inter" pitchFamily="34" charset="0"/>
                <a:ea typeface="Inter" pitchFamily="34" charset="-122"/>
                <a:cs typeface="Inter" pitchFamily="34" charset="-120"/>
              </a:rPr>
              <a:t> ≥30 µW/cm²/nm in 430–490 nm spectral band</a:t>
            </a:r>
            <a:endParaRPr lang="en-US" sz="1750" dirty="0"/>
          </a:p>
        </p:txBody>
      </p:sp>
      <p:sp>
        <p:nvSpPr>
          <p:cNvPr id="5" name="Text 3"/>
          <p:cNvSpPr/>
          <p:nvPr/>
        </p:nvSpPr>
        <p:spPr>
          <a:xfrm>
            <a:off x="793790" y="4002643"/>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161613"/>
                </a:solidFill>
                <a:latin typeface="Inter" pitchFamily="34" charset="0"/>
                <a:ea typeface="Inter" pitchFamily="34" charset="-122"/>
                <a:cs typeface="Inter" pitchFamily="34" charset="-120"/>
              </a:rPr>
              <a:t>TcB validation:</a:t>
            </a:r>
            <a:r>
              <a:rPr lang="en-US" sz="1750" dirty="0">
                <a:solidFill>
                  <a:srgbClr val="161613"/>
                </a:solidFill>
                <a:latin typeface="Inter" pitchFamily="34" charset="0"/>
                <a:ea typeface="Inter" pitchFamily="34" charset="-122"/>
                <a:cs typeface="Inter" pitchFamily="34" charset="-120"/>
              </a:rPr>
              <a:t> Noninvasive reflectance devices clinically validated; covered-site methods preserve accuracy</a:t>
            </a:r>
            <a:endParaRPr lang="en-US" sz="1750" dirty="0"/>
          </a:p>
        </p:txBody>
      </p:sp>
      <p:sp>
        <p:nvSpPr>
          <p:cNvPr id="6" name="Text 4"/>
          <p:cNvSpPr/>
          <p:nvPr/>
        </p:nvSpPr>
        <p:spPr>
          <a:xfrm>
            <a:off x="793790" y="5170646"/>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161613"/>
                </a:solidFill>
                <a:latin typeface="Inter" pitchFamily="34" charset="0"/>
                <a:ea typeface="Inter" pitchFamily="34" charset="-122"/>
                <a:cs typeface="Inter" pitchFamily="34" charset="-120"/>
              </a:rPr>
              <a:t>Market growth:</a:t>
            </a:r>
            <a:r>
              <a:rPr lang="en-US" sz="1750" dirty="0">
                <a:solidFill>
                  <a:srgbClr val="161613"/>
                </a:solidFill>
                <a:latin typeface="Inter" pitchFamily="34" charset="0"/>
                <a:ea typeface="Inter" pitchFamily="34" charset="-122"/>
                <a:cs typeface="Inter" pitchFamily="34" charset="-120"/>
              </a:rPr>
              <a:t> Global births ~140M/year; phototherapy equipment market expanding with LED and connected-care adoption</a:t>
            </a:r>
            <a:endParaRPr lang="en-US" sz="1750" dirty="0"/>
          </a:p>
        </p:txBody>
      </p:sp>
      <p:sp>
        <p:nvSpPr>
          <p:cNvPr id="7" name="Text 5"/>
          <p:cNvSpPr/>
          <p:nvPr/>
        </p:nvSpPr>
        <p:spPr>
          <a:xfrm>
            <a:off x="793790" y="63386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161613"/>
                </a:solidFill>
                <a:latin typeface="Inter" pitchFamily="34" charset="0"/>
                <a:ea typeface="Inter" pitchFamily="34" charset="-122"/>
                <a:cs typeface="Inter" pitchFamily="34" charset="-120"/>
              </a:rPr>
              <a:t>Regulatory pathway:</a:t>
            </a:r>
            <a:r>
              <a:rPr lang="en-US" sz="1750" dirty="0">
                <a:solidFill>
                  <a:srgbClr val="161613"/>
                </a:solidFill>
                <a:latin typeface="Inter" pitchFamily="34" charset="0"/>
                <a:ea typeface="Inter" pitchFamily="34" charset="-122"/>
                <a:cs typeface="Inter" pitchFamily="34" charset="-120"/>
              </a:rPr>
              <a:t> Class II/III device; substantial equivalence to cleared photometers + sensors</a:t>
            </a:r>
            <a:endParaRPr lang="en-US" sz="1750" dirty="0"/>
          </a:p>
        </p:txBody>
      </p:sp>
      <p:sp>
        <p:nvSpPr>
          <p:cNvPr id="8" name="Text 6"/>
          <p:cNvSpPr/>
          <p:nvPr/>
        </p:nvSpPr>
        <p:spPr>
          <a:xfrm>
            <a:off x="7599521" y="26163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Value Proposition</a:t>
            </a:r>
            <a:endParaRPr lang="en-US" sz="2200" dirty="0"/>
          </a:p>
        </p:txBody>
      </p:sp>
      <p:sp>
        <p:nvSpPr>
          <p:cNvPr id="9" name="Text 7"/>
          <p:cNvSpPr/>
          <p:nvPr/>
        </p:nvSpPr>
        <p:spPr>
          <a:xfrm>
            <a:off x="7599521" y="3197542"/>
            <a:ext cx="6244709" cy="2177415"/>
          </a:xfrm>
          <a:prstGeom prst="rect">
            <a:avLst/>
          </a:prstGeom>
          <a:noFill/>
          <a:ln/>
        </p:spPr>
        <p:txBody>
          <a:bodyPr wrap="square" lIns="0" tIns="0" rIns="0" bIns="0" rtlCol="0" anchor="t"/>
          <a:lstStyle/>
          <a:p>
            <a:pPr marL="0" indent="0" algn="l">
              <a:lnSpc>
                <a:spcPts val="2850"/>
              </a:lnSpc>
              <a:buNone/>
            </a:pPr>
            <a:r>
              <a:rPr lang="en-US" sz="1750" b="1" dirty="0">
                <a:solidFill>
                  <a:srgbClr val="161613"/>
                </a:solidFill>
                <a:latin typeface="Inter" pitchFamily="34" charset="0"/>
                <a:ea typeface="Inter" pitchFamily="34" charset="-122"/>
                <a:cs typeface="Inter" pitchFamily="34" charset="-120"/>
              </a:rPr>
              <a:t>Eliminate painful blood draws.</a:t>
            </a:r>
            <a:r>
              <a:rPr lang="en-US" sz="1750" dirty="0">
                <a:solidFill>
                  <a:srgbClr val="161613"/>
                </a:solidFill>
                <a:latin typeface="Inter" pitchFamily="34" charset="0"/>
                <a:ea typeface="Inter" pitchFamily="34" charset="-122"/>
                <a:cs typeface="Inter" pitchFamily="34" charset="-120"/>
              </a:rPr>
              <a:t> Continuous, noninvasive TcB monitoring reduces infant stress and clinician burden. </a:t>
            </a:r>
            <a:r>
              <a:rPr lang="en-US" sz="1750" b="1" dirty="0">
                <a:solidFill>
                  <a:srgbClr val="161613"/>
                </a:solidFill>
                <a:latin typeface="Inter" pitchFamily="34" charset="0"/>
                <a:ea typeface="Inter" pitchFamily="34" charset="-122"/>
                <a:cs typeface="Inter" pitchFamily="34" charset="-120"/>
              </a:rPr>
              <a:t>Optimize phototherapy intensity.</a:t>
            </a:r>
            <a:r>
              <a:rPr lang="en-US" sz="1750" dirty="0">
                <a:solidFill>
                  <a:srgbClr val="161613"/>
                </a:solidFill>
                <a:latin typeface="Inter" pitchFamily="34" charset="0"/>
                <a:ea typeface="Inter" pitchFamily="34" charset="-122"/>
                <a:cs typeface="Inter" pitchFamily="34" charset="-120"/>
              </a:rPr>
              <a:t> Real-time closed-loop dosing ensures guideline-compliant irradiance. </a:t>
            </a:r>
            <a:r>
              <a:rPr lang="en-US" sz="1750" b="1" dirty="0">
                <a:solidFill>
                  <a:srgbClr val="161613"/>
                </a:solidFill>
                <a:latin typeface="Inter" pitchFamily="34" charset="0"/>
                <a:ea typeface="Inter" pitchFamily="34" charset="-122"/>
                <a:cs typeface="Inter" pitchFamily="34" charset="-120"/>
              </a:rPr>
              <a:t>Improve outcomes.</a:t>
            </a:r>
            <a:r>
              <a:rPr lang="en-US" sz="1750" dirty="0">
                <a:solidFill>
                  <a:srgbClr val="161613"/>
                </a:solidFill>
                <a:latin typeface="Inter" pitchFamily="34" charset="0"/>
                <a:ea typeface="Inter" pitchFamily="34" charset="-122"/>
                <a:cs typeface="Inter" pitchFamily="34" charset="-120"/>
              </a:rPr>
              <a:t> Faster jaundice resolution, lower re-admission rates, and earlier discharge.</a:t>
            </a:r>
            <a:endParaRPr lang="en-US" sz="1750" dirty="0"/>
          </a:p>
        </p:txBody>
      </p:sp>
      <p:sp>
        <p:nvSpPr>
          <p:cNvPr id="10" name="Text 8"/>
          <p:cNvSpPr/>
          <p:nvPr/>
        </p:nvSpPr>
        <p:spPr>
          <a:xfrm>
            <a:off x="7599521" y="5579031"/>
            <a:ext cx="6244709" cy="1814513"/>
          </a:xfrm>
          <a:prstGeom prst="rect">
            <a:avLst/>
          </a:prstGeom>
          <a:noFill/>
          <a:ln/>
        </p:spPr>
        <p:txBody>
          <a:bodyPr wrap="square" lIns="0" tIns="0" rIns="0" bIns="0" rtlCol="0" anchor="t"/>
          <a:lstStyle/>
          <a:p>
            <a:pPr marL="0" indent="0" algn="l">
              <a:lnSpc>
                <a:spcPts val="2850"/>
              </a:lnSpc>
              <a:buNone/>
            </a:pPr>
            <a:r>
              <a:rPr lang="en-US" sz="1750" b="1" dirty="0">
                <a:solidFill>
                  <a:srgbClr val="161613"/>
                </a:solidFill>
                <a:latin typeface="Inter" pitchFamily="34" charset="0"/>
                <a:ea typeface="Inter" pitchFamily="34" charset="-122"/>
                <a:cs typeface="Inter" pitchFamily="34" charset="-120"/>
              </a:rPr>
              <a:t>Next Steps:</a:t>
            </a:r>
            <a:r>
              <a:rPr lang="en-US" sz="1750" dirty="0">
                <a:solidFill>
                  <a:srgbClr val="161613"/>
                </a:solidFill>
                <a:latin typeface="Inter" pitchFamily="34" charset="0"/>
                <a:ea typeface="Inter" pitchFamily="34" charset="-122"/>
                <a:cs typeface="Inter" pitchFamily="34" charset="-120"/>
              </a:rPr>
              <a:t> We seek pilot partnerships with tertiary NICU centers and regulatory advisors to validate TcB accuracy, confirm user workflows, and align on FDA 510(k) pathway. Interested clinicians and evaluators—let's discuss feasibility and collaboration.</a:t>
            </a:r>
            <a:endParaRPr lang="en-US" sz="1750" dirty="0"/>
          </a:p>
        </p:txBody>
      </p:sp>
      <p:pic>
        <p:nvPicPr>
          <p:cNvPr id="11" name="Picture 10"/>
          <p:cNvPicPr>
            <a:picLocks noChangeAspect="1"/>
          </p:cNvPicPr>
          <p:nvPr/>
        </p:nvPicPr>
        <p:blipFill>
          <a:blip r:embed="rId3"/>
          <a:stretch>
            <a:fillRect/>
          </a:stretch>
        </p:blipFill>
        <p:spPr>
          <a:xfrm>
            <a:off x="12772103" y="7667789"/>
            <a:ext cx="1762131" cy="46486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4631919" cy="8131277"/>
          </a:xfrm>
          <a:prstGeom prst="rect">
            <a:avLst/>
          </a:prstGeom>
        </p:spPr>
      </p:pic>
    </p:spTree>
    <p:extLst>
      <p:ext uri="{BB962C8B-B14F-4D97-AF65-F5344CB8AC3E}">
        <p14:creationId xmlns:p14="http://schemas.microsoft.com/office/powerpoint/2010/main" val="34518339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09159"/>
          </a:xfrm>
          <a:prstGeom prst="rect">
            <a:avLst/>
          </a:prstGeom>
        </p:spPr>
      </p:pic>
    </p:spTree>
    <p:extLst>
      <p:ext uri="{BB962C8B-B14F-4D97-AF65-F5344CB8AC3E}">
        <p14:creationId xmlns:p14="http://schemas.microsoft.com/office/powerpoint/2010/main" val="41602888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5523" y="3401961"/>
            <a:ext cx="6469626" cy="1323439"/>
          </a:xfrm>
          <a:prstGeom prst="rect">
            <a:avLst/>
          </a:prstGeom>
          <a:noFill/>
        </p:spPr>
        <p:txBody>
          <a:bodyPr wrap="square" rtlCol="0">
            <a:spAutoFit/>
          </a:bodyPr>
          <a:lstStyle/>
          <a:p>
            <a:r>
              <a:rPr lang="en-US" sz="8000" dirty="0" smtClean="0"/>
              <a:t>Questions???</a:t>
            </a:r>
            <a:endParaRPr lang="en-US" sz="8000" dirty="0"/>
          </a:p>
        </p:txBody>
      </p:sp>
    </p:spTree>
    <p:extLst>
      <p:ext uri="{BB962C8B-B14F-4D97-AF65-F5344CB8AC3E}">
        <p14:creationId xmlns:p14="http://schemas.microsoft.com/office/powerpoint/2010/main" val="28393828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6128" y="3667432"/>
            <a:ext cx="4975123" cy="923330"/>
          </a:xfrm>
          <a:prstGeom prst="rect">
            <a:avLst/>
          </a:prstGeom>
          <a:noFill/>
        </p:spPr>
        <p:txBody>
          <a:bodyPr wrap="square" rtlCol="0">
            <a:spAutoFit/>
          </a:bodyPr>
          <a:lstStyle/>
          <a:p>
            <a:r>
              <a:rPr lang="en-US" sz="5400" dirty="0" smtClean="0"/>
              <a:t>THANK YOU….</a:t>
            </a:r>
            <a:endParaRPr lang="en-US" sz="5400" dirty="0"/>
          </a:p>
        </p:txBody>
      </p:sp>
      <p:pic>
        <p:nvPicPr>
          <p:cNvPr id="3" name="Picture 2"/>
          <p:cNvPicPr>
            <a:picLocks noChangeAspect="1"/>
          </p:cNvPicPr>
          <p:nvPr/>
        </p:nvPicPr>
        <p:blipFill>
          <a:blip r:embed="rId2"/>
          <a:stretch>
            <a:fillRect/>
          </a:stretch>
        </p:blipFill>
        <p:spPr>
          <a:xfrm>
            <a:off x="12722942" y="7677622"/>
            <a:ext cx="1830957" cy="464860"/>
          </a:xfrm>
          <a:prstGeom prst="rect">
            <a:avLst/>
          </a:prstGeom>
        </p:spPr>
      </p:pic>
    </p:spTree>
    <p:extLst>
      <p:ext uri="{BB962C8B-B14F-4D97-AF65-F5344CB8AC3E}">
        <p14:creationId xmlns:p14="http://schemas.microsoft.com/office/powerpoint/2010/main" val="3007101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1867" y="764977"/>
            <a:ext cx="4656415" cy="581978"/>
          </a:xfrm>
          <a:prstGeom prst="rect">
            <a:avLst/>
          </a:prstGeom>
          <a:noFill/>
          <a:ln/>
        </p:spPr>
        <p:txBody>
          <a:bodyPr wrap="none" lIns="0" tIns="0" rIns="0" bIns="0" rtlCol="0" anchor="t"/>
          <a:lstStyle/>
          <a:p>
            <a:pPr marL="0" indent="0" algn="l">
              <a:lnSpc>
                <a:spcPts val="4550"/>
              </a:lnSpc>
              <a:buNone/>
            </a:pPr>
            <a:r>
              <a:rPr lang="en-US" sz="3650" dirty="0">
                <a:solidFill>
                  <a:srgbClr val="161613"/>
                </a:solidFill>
                <a:latin typeface="DM Sans Medium" pitchFamily="34" charset="0"/>
                <a:ea typeface="DM Sans Medium" pitchFamily="34" charset="-122"/>
                <a:cs typeface="DM Sans Medium" pitchFamily="34" charset="-120"/>
              </a:rPr>
              <a:t>The Clinical Problem</a:t>
            </a:r>
            <a:endParaRPr lang="en-US" sz="3650" dirty="0"/>
          </a:p>
        </p:txBody>
      </p:sp>
      <p:sp>
        <p:nvSpPr>
          <p:cNvPr id="4" name="Text 1"/>
          <p:cNvSpPr/>
          <p:nvPr/>
        </p:nvSpPr>
        <p:spPr>
          <a:xfrm>
            <a:off x="651867" y="1626275"/>
            <a:ext cx="7840266" cy="595789"/>
          </a:xfrm>
          <a:prstGeom prst="rect">
            <a:avLst/>
          </a:prstGeom>
          <a:noFill/>
          <a:ln/>
        </p:spPr>
        <p:txBody>
          <a:bodyPr wrap="square" lIns="0" tIns="0" rIns="0" bIns="0" rtlCol="0" anchor="t"/>
          <a:lstStyle/>
          <a:p>
            <a:pPr marL="0" indent="0" algn="l">
              <a:lnSpc>
                <a:spcPts val="2300"/>
              </a:lnSpc>
              <a:buNone/>
            </a:pPr>
            <a:r>
              <a:rPr lang="en-US" sz="1450" dirty="0">
                <a:solidFill>
                  <a:srgbClr val="161613"/>
                </a:solidFill>
                <a:latin typeface="Inter" pitchFamily="34" charset="0"/>
                <a:ea typeface="Inter" pitchFamily="34" charset="-122"/>
                <a:cs typeface="Inter" pitchFamily="34" charset="-120"/>
              </a:rPr>
              <a:t>Current phototherapy relies on open-loop delivery, painful serum draws, variable dosing, and limited real-time feedback—creating gaps in safety and efficacy.</a:t>
            </a:r>
            <a:endParaRPr lang="en-US" sz="1450" dirty="0"/>
          </a:p>
        </p:txBody>
      </p:sp>
      <p:sp>
        <p:nvSpPr>
          <p:cNvPr id="5" name="Shape 2"/>
          <p:cNvSpPr/>
          <p:nvPr/>
        </p:nvSpPr>
        <p:spPr>
          <a:xfrm>
            <a:off x="651867" y="2431494"/>
            <a:ext cx="7840266" cy="1118592"/>
          </a:xfrm>
          <a:prstGeom prst="roundRect">
            <a:avLst>
              <a:gd name="adj" fmla="val 9809"/>
            </a:avLst>
          </a:prstGeom>
          <a:solidFill>
            <a:srgbClr val="F9F8F5"/>
          </a:solidFill>
          <a:ln w="22860">
            <a:solidFill>
              <a:srgbClr val="D3D1C9"/>
            </a:solidFill>
            <a:prstDash val="solid"/>
          </a:ln>
        </p:spPr>
      </p:sp>
      <p:sp>
        <p:nvSpPr>
          <p:cNvPr id="6" name="Shape 3"/>
          <p:cNvSpPr/>
          <p:nvPr/>
        </p:nvSpPr>
        <p:spPr>
          <a:xfrm>
            <a:off x="629007" y="2431494"/>
            <a:ext cx="91440" cy="1118592"/>
          </a:xfrm>
          <a:prstGeom prst="roundRect">
            <a:avLst>
              <a:gd name="adj" fmla="val 30554"/>
            </a:avLst>
          </a:prstGeom>
          <a:solidFill>
            <a:srgbClr val="28282F"/>
          </a:solidFill>
          <a:ln/>
        </p:spPr>
      </p:sp>
      <p:sp>
        <p:nvSpPr>
          <p:cNvPr id="7" name="Text 4"/>
          <p:cNvSpPr/>
          <p:nvPr/>
        </p:nvSpPr>
        <p:spPr>
          <a:xfrm>
            <a:off x="929521" y="2640568"/>
            <a:ext cx="2328148" cy="290870"/>
          </a:xfrm>
          <a:prstGeom prst="rect">
            <a:avLst/>
          </a:prstGeom>
          <a:noFill/>
          <a:ln/>
        </p:spPr>
        <p:txBody>
          <a:bodyPr wrap="none" lIns="0" tIns="0" rIns="0" bIns="0" rtlCol="0" anchor="t"/>
          <a:lstStyle/>
          <a:p>
            <a:pPr marL="0" indent="0" algn="l">
              <a:lnSpc>
                <a:spcPts val="2250"/>
              </a:lnSpc>
              <a:buNone/>
            </a:pPr>
            <a:r>
              <a:rPr lang="en-US" sz="1800" dirty="0">
                <a:solidFill>
                  <a:srgbClr val="161613"/>
                </a:solidFill>
                <a:latin typeface="DM Sans Medium" pitchFamily="34" charset="0"/>
                <a:ea typeface="DM Sans Medium" pitchFamily="34" charset="-122"/>
                <a:cs typeface="DM Sans Medium" pitchFamily="34" charset="-120"/>
              </a:rPr>
              <a:t>Open-Loop Delivery</a:t>
            </a:r>
            <a:endParaRPr lang="en-US" sz="1800" dirty="0"/>
          </a:p>
        </p:txBody>
      </p:sp>
      <p:sp>
        <p:nvSpPr>
          <p:cNvPr id="8" name="Text 5"/>
          <p:cNvSpPr/>
          <p:nvPr/>
        </p:nvSpPr>
        <p:spPr>
          <a:xfrm>
            <a:off x="929521" y="3043118"/>
            <a:ext cx="7353538" cy="297894"/>
          </a:xfrm>
          <a:prstGeom prst="rect">
            <a:avLst/>
          </a:prstGeom>
          <a:noFill/>
          <a:ln/>
        </p:spPr>
        <p:txBody>
          <a:bodyPr wrap="none" lIns="0" tIns="0" rIns="0" bIns="0" rtlCol="0" anchor="t"/>
          <a:lstStyle/>
          <a:p>
            <a:pPr marL="0" indent="0" algn="l">
              <a:lnSpc>
                <a:spcPts val="2300"/>
              </a:lnSpc>
              <a:buNone/>
            </a:pPr>
            <a:r>
              <a:rPr lang="en-US" sz="1450" dirty="0">
                <a:solidFill>
                  <a:srgbClr val="161613"/>
                </a:solidFill>
                <a:latin typeface="Inter" pitchFamily="34" charset="0"/>
                <a:ea typeface="Inter" pitchFamily="34" charset="-122"/>
                <a:cs typeface="Inter" pitchFamily="34" charset="-120"/>
              </a:rPr>
              <a:t>Fixed intensity without adjustment to individual patient response or bilirubin trends</a:t>
            </a:r>
            <a:endParaRPr lang="en-US" sz="1450" dirty="0"/>
          </a:p>
        </p:txBody>
      </p:sp>
      <p:sp>
        <p:nvSpPr>
          <p:cNvPr id="9" name="Shape 6"/>
          <p:cNvSpPr/>
          <p:nvPr/>
        </p:nvSpPr>
        <p:spPr>
          <a:xfrm>
            <a:off x="651867" y="3736300"/>
            <a:ext cx="7840266" cy="1118592"/>
          </a:xfrm>
          <a:prstGeom prst="roundRect">
            <a:avLst>
              <a:gd name="adj" fmla="val 9809"/>
            </a:avLst>
          </a:prstGeom>
          <a:solidFill>
            <a:srgbClr val="F9F8F5"/>
          </a:solidFill>
          <a:ln w="22860">
            <a:solidFill>
              <a:srgbClr val="D3D1C9"/>
            </a:solidFill>
            <a:prstDash val="solid"/>
          </a:ln>
        </p:spPr>
      </p:sp>
      <p:sp>
        <p:nvSpPr>
          <p:cNvPr id="10" name="Shape 7"/>
          <p:cNvSpPr/>
          <p:nvPr/>
        </p:nvSpPr>
        <p:spPr>
          <a:xfrm>
            <a:off x="629007" y="3736300"/>
            <a:ext cx="91440" cy="1118592"/>
          </a:xfrm>
          <a:prstGeom prst="roundRect">
            <a:avLst>
              <a:gd name="adj" fmla="val 30554"/>
            </a:avLst>
          </a:prstGeom>
          <a:solidFill>
            <a:srgbClr val="28282F"/>
          </a:solidFill>
          <a:ln/>
        </p:spPr>
      </p:sp>
      <p:sp>
        <p:nvSpPr>
          <p:cNvPr id="11" name="Text 8"/>
          <p:cNvSpPr/>
          <p:nvPr/>
        </p:nvSpPr>
        <p:spPr>
          <a:xfrm>
            <a:off x="929521" y="3945374"/>
            <a:ext cx="2328148" cy="290870"/>
          </a:xfrm>
          <a:prstGeom prst="rect">
            <a:avLst/>
          </a:prstGeom>
          <a:noFill/>
          <a:ln/>
        </p:spPr>
        <p:txBody>
          <a:bodyPr wrap="none" lIns="0" tIns="0" rIns="0" bIns="0" rtlCol="0" anchor="t"/>
          <a:lstStyle/>
          <a:p>
            <a:pPr marL="0" indent="0" algn="l">
              <a:lnSpc>
                <a:spcPts val="2250"/>
              </a:lnSpc>
              <a:buNone/>
            </a:pPr>
            <a:r>
              <a:rPr lang="en-US" sz="1800" dirty="0">
                <a:solidFill>
                  <a:srgbClr val="161613"/>
                </a:solidFill>
                <a:latin typeface="DM Sans Medium" pitchFamily="34" charset="0"/>
                <a:ea typeface="DM Sans Medium" pitchFamily="34" charset="-122"/>
                <a:cs typeface="DM Sans Medium" pitchFamily="34" charset="-120"/>
              </a:rPr>
              <a:t>Painful Blood Draws</a:t>
            </a:r>
            <a:endParaRPr lang="en-US" sz="1800" dirty="0"/>
          </a:p>
        </p:txBody>
      </p:sp>
      <p:sp>
        <p:nvSpPr>
          <p:cNvPr id="12" name="Text 9"/>
          <p:cNvSpPr/>
          <p:nvPr/>
        </p:nvSpPr>
        <p:spPr>
          <a:xfrm>
            <a:off x="929521" y="4347924"/>
            <a:ext cx="7353538" cy="297894"/>
          </a:xfrm>
          <a:prstGeom prst="rect">
            <a:avLst/>
          </a:prstGeom>
          <a:noFill/>
          <a:ln/>
        </p:spPr>
        <p:txBody>
          <a:bodyPr wrap="none" lIns="0" tIns="0" rIns="0" bIns="0" rtlCol="0" anchor="t"/>
          <a:lstStyle/>
          <a:p>
            <a:pPr marL="0" indent="0" algn="l">
              <a:lnSpc>
                <a:spcPts val="2300"/>
              </a:lnSpc>
              <a:buNone/>
            </a:pPr>
            <a:r>
              <a:rPr lang="en-US" sz="1450" dirty="0">
                <a:solidFill>
                  <a:srgbClr val="161613"/>
                </a:solidFill>
                <a:latin typeface="Inter" pitchFamily="34" charset="0"/>
                <a:ea typeface="Inter" pitchFamily="34" charset="-122"/>
                <a:cs typeface="Inter" pitchFamily="34" charset="-120"/>
              </a:rPr>
              <a:t>Serum bilirubin requires invasive sampling every 6–24 hours; causes infant distress</a:t>
            </a:r>
            <a:endParaRPr lang="en-US" sz="1450" dirty="0"/>
          </a:p>
        </p:txBody>
      </p:sp>
      <p:sp>
        <p:nvSpPr>
          <p:cNvPr id="13" name="Shape 10"/>
          <p:cNvSpPr/>
          <p:nvPr/>
        </p:nvSpPr>
        <p:spPr>
          <a:xfrm>
            <a:off x="651867" y="5041106"/>
            <a:ext cx="7840266" cy="1118592"/>
          </a:xfrm>
          <a:prstGeom prst="roundRect">
            <a:avLst>
              <a:gd name="adj" fmla="val 9809"/>
            </a:avLst>
          </a:prstGeom>
          <a:solidFill>
            <a:srgbClr val="F9F8F5"/>
          </a:solidFill>
          <a:ln w="22860">
            <a:solidFill>
              <a:srgbClr val="D3D1C9"/>
            </a:solidFill>
            <a:prstDash val="solid"/>
          </a:ln>
        </p:spPr>
      </p:sp>
      <p:sp>
        <p:nvSpPr>
          <p:cNvPr id="14" name="Shape 11"/>
          <p:cNvSpPr/>
          <p:nvPr/>
        </p:nvSpPr>
        <p:spPr>
          <a:xfrm>
            <a:off x="629007" y="5041106"/>
            <a:ext cx="91440" cy="1118592"/>
          </a:xfrm>
          <a:prstGeom prst="roundRect">
            <a:avLst>
              <a:gd name="adj" fmla="val 30554"/>
            </a:avLst>
          </a:prstGeom>
          <a:solidFill>
            <a:srgbClr val="28282F"/>
          </a:solidFill>
          <a:ln/>
        </p:spPr>
      </p:sp>
      <p:sp>
        <p:nvSpPr>
          <p:cNvPr id="15" name="Text 12"/>
          <p:cNvSpPr/>
          <p:nvPr/>
        </p:nvSpPr>
        <p:spPr>
          <a:xfrm>
            <a:off x="929521" y="5250180"/>
            <a:ext cx="2328148" cy="290870"/>
          </a:xfrm>
          <a:prstGeom prst="rect">
            <a:avLst/>
          </a:prstGeom>
          <a:noFill/>
          <a:ln/>
        </p:spPr>
        <p:txBody>
          <a:bodyPr wrap="none" lIns="0" tIns="0" rIns="0" bIns="0" rtlCol="0" anchor="t"/>
          <a:lstStyle/>
          <a:p>
            <a:pPr marL="0" indent="0" algn="l">
              <a:lnSpc>
                <a:spcPts val="2250"/>
              </a:lnSpc>
              <a:buNone/>
            </a:pPr>
            <a:r>
              <a:rPr lang="en-US" sz="1800" dirty="0">
                <a:solidFill>
                  <a:srgbClr val="161613"/>
                </a:solidFill>
                <a:latin typeface="DM Sans Medium" pitchFamily="34" charset="0"/>
                <a:ea typeface="DM Sans Medium" pitchFamily="34" charset="-122"/>
                <a:cs typeface="DM Sans Medium" pitchFamily="34" charset="-120"/>
              </a:rPr>
              <a:t>Variable Dosing</a:t>
            </a:r>
            <a:endParaRPr lang="en-US" sz="1800" dirty="0"/>
          </a:p>
        </p:txBody>
      </p:sp>
      <p:sp>
        <p:nvSpPr>
          <p:cNvPr id="16" name="Text 13"/>
          <p:cNvSpPr/>
          <p:nvPr/>
        </p:nvSpPr>
        <p:spPr>
          <a:xfrm>
            <a:off x="929521" y="5652730"/>
            <a:ext cx="7353538" cy="297894"/>
          </a:xfrm>
          <a:prstGeom prst="rect">
            <a:avLst/>
          </a:prstGeom>
          <a:noFill/>
          <a:ln/>
        </p:spPr>
        <p:txBody>
          <a:bodyPr wrap="none" lIns="0" tIns="0" rIns="0" bIns="0" rtlCol="0" anchor="t"/>
          <a:lstStyle/>
          <a:p>
            <a:pPr marL="0" indent="0" algn="l">
              <a:lnSpc>
                <a:spcPts val="2300"/>
              </a:lnSpc>
              <a:buNone/>
            </a:pPr>
            <a:r>
              <a:rPr lang="en-US" sz="1450" dirty="0">
                <a:solidFill>
                  <a:srgbClr val="161613"/>
                </a:solidFill>
                <a:latin typeface="Inter" pitchFamily="34" charset="0"/>
                <a:ea typeface="Inter" pitchFamily="34" charset="-122"/>
                <a:cs typeface="Inter" pitchFamily="34" charset="-120"/>
              </a:rPr>
              <a:t>Inconsistent irradiance delivery and lack of real-time verification across units</a:t>
            </a:r>
            <a:endParaRPr lang="en-US" sz="1450" dirty="0"/>
          </a:p>
        </p:txBody>
      </p:sp>
      <p:sp>
        <p:nvSpPr>
          <p:cNvPr id="17" name="Shape 14"/>
          <p:cNvSpPr/>
          <p:nvPr/>
        </p:nvSpPr>
        <p:spPr>
          <a:xfrm>
            <a:off x="651867" y="6345912"/>
            <a:ext cx="7840266" cy="1118592"/>
          </a:xfrm>
          <a:prstGeom prst="roundRect">
            <a:avLst>
              <a:gd name="adj" fmla="val 9809"/>
            </a:avLst>
          </a:prstGeom>
          <a:solidFill>
            <a:srgbClr val="F9F8F5"/>
          </a:solidFill>
          <a:ln w="22860">
            <a:solidFill>
              <a:srgbClr val="D3D1C9"/>
            </a:solidFill>
            <a:prstDash val="solid"/>
          </a:ln>
        </p:spPr>
      </p:sp>
      <p:sp>
        <p:nvSpPr>
          <p:cNvPr id="18" name="Shape 15"/>
          <p:cNvSpPr/>
          <p:nvPr/>
        </p:nvSpPr>
        <p:spPr>
          <a:xfrm>
            <a:off x="629007" y="6345912"/>
            <a:ext cx="91440" cy="1118592"/>
          </a:xfrm>
          <a:prstGeom prst="roundRect">
            <a:avLst>
              <a:gd name="adj" fmla="val 30554"/>
            </a:avLst>
          </a:prstGeom>
          <a:solidFill>
            <a:srgbClr val="28282F"/>
          </a:solidFill>
          <a:ln/>
        </p:spPr>
      </p:sp>
      <p:sp>
        <p:nvSpPr>
          <p:cNvPr id="19" name="Text 16"/>
          <p:cNvSpPr/>
          <p:nvPr/>
        </p:nvSpPr>
        <p:spPr>
          <a:xfrm>
            <a:off x="929521" y="6554986"/>
            <a:ext cx="2328148" cy="290870"/>
          </a:xfrm>
          <a:prstGeom prst="rect">
            <a:avLst/>
          </a:prstGeom>
          <a:noFill/>
          <a:ln/>
        </p:spPr>
        <p:txBody>
          <a:bodyPr wrap="none" lIns="0" tIns="0" rIns="0" bIns="0" rtlCol="0" anchor="t"/>
          <a:lstStyle/>
          <a:p>
            <a:pPr marL="0" indent="0" algn="l">
              <a:lnSpc>
                <a:spcPts val="2250"/>
              </a:lnSpc>
              <a:buNone/>
            </a:pPr>
            <a:r>
              <a:rPr lang="en-US" sz="1800" dirty="0">
                <a:solidFill>
                  <a:srgbClr val="161613"/>
                </a:solidFill>
                <a:latin typeface="DM Sans Medium" pitchFamily="34" charset="0"/>
                <a:ea typeface="DM Sans Medium" pitchFamily="34" charset="-122"/>
                <a:cs typeface="DM Sans Medium" pitchFamily="34" charset="-120"/>
              </a:rPr>
              <a:t>Limited Data</a:t>
            </a:r>
            <a:endParaRPr lang="en-US" sz="1800" dirty="0"/>
          </a:p>
        </p:txBody>
      </p:sp>
      <p:sp>
        <p:nvSpPr>
          <p:cNvPr id="20" name="Text 17"/>
          <p:cNvSpPr/>
          <p:nvPr/>
        </p:nvSpPr>
        <p:spPr>
          <a:xfrm>
            <a:off x="929521" y="6957536"/>
            <a:ext cx="7353538" cy="297894"/>
          </a:xfrm>
          <a:prstGeom prst="rect">
            <a:avLst/>
          </a:prstGeom>
          <a:noFill/>
          <a:ln/>
        </p:spPr>
        <p:txBody>
          <a:bodyPr wrap="none" lIns="0" tIns="0" rIns="0" bIns="0" rtlCol="0" anchor="t"/>
          <a:lstStyle/>
          <a:p>
            <a:pPr marL="0" indent="0" algn="l">
              <a:lnSpc>
                <a:spcPts val="2300"/>
              </a:lnSpc>
              <a:buNone/>
            </a:pPr>
            <a:r>
              <a:rPr lang="en-US" sz="1450" dirty="0">
                <a:solidFill>
                  <a:srgbClr val="161613"/>
                </a:solidFill>
                <a:latin typeface="Inter" pitchFamily="34" charset="0"/>
                <a:ea typeface="Inter" pitchFamily="34" charset="-122"/>
                <a:cs typeface="Inter" pitchFamily="34" charset="-120"/>
              </a:rPr>
              <a:t>No continuous monitoring or dashboard insights for clinicians to optimize care</a:t>
            </a:r>
            <a:endParaRPr lang="en-US" sz="14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8350"/>
            <a:ext cx="6544628"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Prevalence &amp; Risk Scope</a:t>
            </a:r>
            <a:endParaRPr lang="en-US" sz="4450" dirty="0"/>
          </a:p>
        </p:txBody>
      </p:sp>
      <p:sp>
        <p:nvSpPr>
          <p:cNvPr id="4" name="Text 1"/>
          <p:cNvSpPr/>
          <p:nvPr/>
        </p:nvSpPr>
        <p:spPr>
          <a:xfrm>
            <a:off x="793790" y="23641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Who Is Affected</a:t>
            </a:r>
            <a:endParaRPr lang="en-US" sz="2200" dirty="0"/>
          </a:p>
        </p:txBody>
      </p:sp>
      <p:sp>
        <p:nvSpPr>
          <p:cNvPr id="5" name="Text 2"/>
          <p:cNvSpPr/>
          <p:nvPr/>
        </p:nvSpPr>
        <p:spPr>
          <a:xfrm>
            <a:off x="793790" y="294524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~60% of term infants develop jaundice</a:t>
            </a:r>
            <a:endParaRPr lang="en-US" sz="1750" dirty="0"/>
          </a:p>
        </p:txBody>
      </p:sp>
      <p:sp>
        <p:nvSpPr>
          <p:cNvPr id="6" name="Text 3"/>
          <p:cNvSpPr/>
          <p:nvPr/>
        </p:nvSpPr>
        <p:spPr>
          <a:xfrm>
            <a:off x="793790" y="3750350"/>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Higher rates in preterm due to immature bilirubin clearance</a:t>
            </a:r>
            <a:endParaRPr lang="en-US" sz="1750" dirty="0"/>
          </a:p>
        </p:txBody>
      </p:sp>
      <p:sp>
        <p:nvSpPr>
          <p:cNvPr id="7" name="Text 4"/>
          <p:cNvSpPr/>
          <p:nvPr/>
        </p:nvSpPr>
        <p:spPr>
          <a:xfrm>
            <a:off x="793790" y="4918353"/>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Hemolysis, bruising, G6PD deficiency increase risk</a:t>
            </a:r>
            <a:endParaRPr lang="en-US" sz="1750" dirty="0"/>
          </a:p>
        </p:txBody>
      </p:sp>
      <p:sp>
        <p:nvSpPr>
          <p:cNvPr id="8" name="Text 5"/>
          <p:cNvSpPr/>
          <p:nvPr/>
        </p:nvSpPr>
        <p:spPr>
          <a:xfrm>
            <a:off x="793790" y="5723453"/>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Early suboptimal feeding compounds risk</a:t>
            </a:r>
            <a:endParaRPr lang="en-US" sz="1750" dirty="0"/>
          </a:p>
        </p:txBody>
      </p:sp>
      <p:sp>
        <p:nvSpPr>
          <p:cNvPr id="9" name="Text 6"/>
          <p:cNvSpPr/>
          <p:nvPr/>
        </p:nvSpPr>
        <p:spPr>
          <a:xfrm>
            <a:off x="4856321" y="23641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Clinical Impact</a:t>
            </a:r>
            <a:endParaRPr lang="en-US" sz="2200" dirty="0"/>
          </a:p>
        </p:txBody>
      </p:sp>
      <p:sp>
        <p:nvSpPr>
          <p:cNvPr id="10" name="Text 7"/>
          <p:cNvSpPr/>
          <p:nvPr/>
        </p:nvSpPr>
        <p:spPr>
          <a:xfrm>
            <a:off x="4856321" y="2945249"/>
            <a:ext cx="3501509" cy="399192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Untreated severe hyperbilirubinemia can progress to acute bilirubin encephalopathy (ABE) and kernicterus—causing cerebral palsy, hearing loss, and developmental delay. Early detection and intensive phototherapy are critical to prevent permanent neurologic injury.</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4846" y="530185"/>
            <a:ext cx="9771459" cy="602575"/>
          </a:xfrm>
          <a:prstGeom prst="rect">
            <a:avLst/>
          </a:prstGeom>
          <a:noFill/>
          <a:ln/>
        </p:spPr>
        <p:txBody>
          <a:bodyPr wrap="none" lIns="0" tIns="0" rIns="0" bIns="0" rtlCol="0" anchor="t"/>
          <a:lstStyle/>
          <a:p>
            <a:pPr marL="0" indent="0" algn="l">
              <a:lnSpc>
                <a:spcPts val="4700"/>
              </a:lnSpc>
              <a:buNone/>
            </a:pPr>
            <a:r>
              <a:rPr lang="en-US" sz="3750" dirty="0">
                <a:solidFill>
                  <a:srgbClr val="161613"/>
                </a:solidFill>
                <a:latin typeface="DM Sans Medium" pitchFamily="34" charset="0"/>
                <a:ea typeface="DM Sans Medium" pitchFamily="34" charset="-122"/>
                <a:cs typeface="DM Sans Medium" pitchFamily="34" charset="-120"/>
              </a:rPr>
              <a:t>Bilirubin Pathophysiology &amp; Neurologic Risk</a:t>
            </a:r>
            <a:endParaRPr lang="en-US" sz="3750" dirty="0"/>
          </a:p>
        </p:txBody>
      </p:sp>
      <p:sp>
        <p:nvSpPr>
          <p:cNvPr id="3" name="Text 1"/>
          <p:cNvSpPr/>
          <p:nvPr/>
        </p:nvSpPr>
        <p:spPr>
          <a:xfrm>
            <a:off x="674846" y="1518285"/>
            <a:ext cx="13280708" cy="925116"/>
          </a:xfrm>
          <a:prstGeom prst="rect">
            <a:avLst/>
          </a:prstGeom>
          <a:noFill/>
          <a:ln/>
        </p:spPr>
        <p:txBody>
          <a:bodyPr wrap="square" lIns="0" tIns="0" rIns="0" bIns="0" rtlCol="0" anchor="t"/>
          <a:lstStyle/>
          <a:p>
            <a:pPr marL="0" indent="0" algn="l">
              <a:lnSpc>
                <a:spcPts val="2400"/>
              </a:lnSpc>
              <a:buNone/>
            </a:pPr>
            <a:r>
              <a:rPr lang="en-US" sz="1500" dirty="0">
                <a:solidFill>
                  <a:srgbClr val="161613"/>
                </a:solidFill>
                <a:latin typeface="Inter" pitchFamily="34" charset="0"/>
                <a:ea typeface="Inter" pitchFamily="34" charset="-122"/>
                <a:cs typeface="Inter" pitchFamily="34" charset="-120"/>
              </a:rPr>
              <a:t>Unconjugated bilirubin crosses the immature blood-brain barrier, binding to albumin and gray matter. High free bilirubin causes ABE (lethargy, hypotonia, poor feeding) and chronic kernicterus (hearing loss, oculomotor impairment, cerebral palsy). Rapid, intensive phototherapy within the first 24–48 hours is essential.</a:t>
            </a:r>
            <a:endParaRPr lang="en-US" sz="1500" dirty="0"/>
          </a:p>
        </p:txBody>
      </p:sp>
      <p:sp>
        <p:nvSpPr>
          <p:cNvPr id="4" name="Shape 2"/>
          <p:cNvSpPr/>
          <p:nvPr/>
        </p:nvSpPr>
        <p:spPr>
          <a:xfrm>
            <a:off x="674846" y="2660213"/>
            <a:ext cx="1660088" cy="1110734"/>
          </a:xfrm>
          <a:prstGeom prst="roundRect">
            <a:avLst>
              <a:gd name="adj" fmla="val 2604"/>
            </a:avLst>
          </a:prstGeom>
          <a:solidFill>
            <a:srgbClr val="EDEBE3"/>
          </a:solidFill>
          <a:ln/>
        </p:spPr>
      </p:sp>
      <p:sp>
        <p:nvSpPr>
          <p:cNvPr id="5" name="Text 3"/>
          <p:cNvSpPr/>
          <p:nvPr/>
        </p:nvSpPr>
        <p:spPr>
          <a:xfrm>
            <a:off x="1369338" y="3046095"/>
            <a:ext cx="271105" cy="338852"/>
          </a:xfrm>
          <a:prstGeom prst="rect">
            <a:avLst/>
          </a:prstGeom>
          <a:noFill/>
          <a:ln/>
        </p:spPr>
        <p:txBody>
          <a:bodyPr wrap="none" lIns="0" tIns="0" rIns="0" bIns="0" rtlCol="0" anchor="t"/>
          <a:lstStyle/>
          <a:p>
            <a:pPr marL="0" indent="0" algn="ctr">
              <a:lnSpc>
                <a:spcPts val="3400"/>
              </a:lnSpc>
              <a:buNone/>
            </a:pPr>
            <a:r>
              <a:rPr lang="en-US" sz="2100" dirty="0">
                <a:solidFill>
                  <a:srgbClr val="161613"/>
                </a:solidFill>
                <a:latin typeface="DM Sans Medium" pitchFamily="34" charset="0"/>
                <a:ea typeface="DM Sans Medium" pitchFamily="34" charset="-122"/>
                <a:cs typeface="DM Sans Medium" pitchFamily="34" charset="-120"/>
              </a:rPr>
              <a:t>1</a:t>
            </a:r>
            <a:endParaRPr lang="en-US" sz="2100" dirty="0"/>
          </a:p>
        </p:txBody>
      </p:sp>
      <p:sp>
        <p:nvSpPr>
          <p:cNvPr id="6" name="Text 4"/>
          <p:cNvSpPr/>
          <p:nvPr/>
        </p:nvSpPr>
        <p:spPr>
          <a:xfrm>
            <a:off x="2527697" y="2852976"/>
            <a:ext cx="2698552" cy="301228"/>
          </a:xfrm>
          <a:prstGeom prst="rect">
            <a:avLst/>
          </a:prstGeom>
          <a:noFill/>
          <a:ln/>
        </p:spPr>
        <p:txBody>
          <a:bodyPr wrap="none" lIns="0" tIns="0" rIns="0" bIns="0" rtlCol="0" anchor="t"/>
          <a:lstStyle/>
          <a:p>
            <a:pPr marL="0" indent="0" algn="l">
              <a:lnSpc>
                <a:spcPts val="2350"/>
              </a:lnSpc>
              <a:buNone/>
            </a:pPr>
            <a:r>
              <a:rPr lang="en-US" sz="1850" dirty="0">
                <a:solidFill>
                  <a:srgbClr val="161613"/>
                </a:solidFill>
                <a:latin typeface="DM Sans Medium" pitchFamily="34" charset="0"/>
                <a:ea typeface="DM Sans Medium" pitchFamily="34" charset="-122"/>
                <a:cs typeface="DM Sans Medium" pitchFamily="34" charset="-120"/>
              </a:rPr>
              <a:t>Mild Hyperbilirubinemia</a:t>
            </a:r>
            <a:endParaRPr lang="en-US" sz="1850" dirty="0"/>
          </a:p>
        </p:txBody>
      </p:sp>
      <p:sp>
        <p:nvSpPr>
          <p:cNvPr id="7" name="Text 5"/>
          <p:cNvSpPr/>
          <p:nvPr/>
        </p:nvSpPr>
        <p:spPr>
          <a:xfrm>
            <a:off x="2527697" y="3269813"/>
            <a:ext cx="4736425" cy="308372"/>
          </a:xfrm>
          <a:prstGeom prst="rect">
            <a:avLst/>
          </a:prstGeom>
          <a:noFill/>
          <a:ln/>
        </p:spPr>
        <p:txBody>
          <a:bodyPr wrap="none" lIns="0" tIns="0" rIns="0" bIns="0" rtlCol="0" anchor="t"/>
          <a:lstStyle/>
          <a:p>
            <a:pPr marL="0" indent="0" algn="l">
              <a:lnSpc>
                <a:spcPts val="2400"/>
              </a:lnSpc>
              <a:buNone/>
            </a:pPr>
            <a:r>
              <a:rPr lang="en-US" sz="1500" dirty="0">
                <a:solidFill>
                  <a:srgbClr val="161613"/>
                </a:solidFill>
                <a:latin typeface="Inter" pitchFamily="34" charset="0"/>
                <a:ea typeface="Inter" pitchFamily="34" charset="-122"/>
                <a:cs typeface="Inter" pitchFamily="34" charset="-120"/>
              </a:rPr>
              <a:t>Jaundice visible; TSB below phototherapy threshold</a:t>
            </a:r>
            <a:endParaRPr lang="en-US" sz="1500" dirty="0"/>
          </a:p>
        </p:txBody>
      </p:sp>
      <p:sp>
        <p:nvSpPr>
          <p:cNvPr id="8" name="Shape 6"/>
          <p:cNvSpPr/>
          <p:nvPr/>
        </p:nvSpPr>
        <p:spPr>
          <a:xfrm>
            <a:off x="2431256" y="3761423"/>
            <a:ext cx="11427976" cy="11430"/>
          </a:xfrm>
          <a:prstGeom prst="roundRect">
            <a:avLst>
              <a:gd name="adj" fmla="val 253046"/>
            </a:avLst>
          </a:prstGeom>
          <a:solidFill>
            <a:srgbClr val="D3D1C9"/>
          </a:solidFill>
          <a:ln/>
        </p:spPr>
      </p:sp>
      <p:sp>
        <p:nvSpPr>
          <p:cNvPr id="9" name="Shape 7"/>
          <p:cNvSpPr/>
          <p:nvPr/>
        </p:nvSpPr>
        <p:spPr>
          <a:xfrm>
            <a:off x="674846" y="3867269"/>
            <a:ext cx="3320177" cy="1110734"/>
          </a:xfrm>
          <a:prstGeom prst="roundRect">
            <a:avLst>
              <a:gd name="adj" fmla="val 2604"/>
            </a:avLst>
          </a:prstGeom>
          <a:solidFill>
            <a:srgbClr val="EDEBE3"/>
          </a:solidFill>
          <a:ln/>
        </p:spPr>
      </p:sp>
      <p:sp>
        <p:nvSpPr>
          <p:cNvPr id="10" name="Text 8"/>
          <p:cNvSpPr/>
          <p:nvPr/>
        </p:nvSpPr>
        <p:spPr>
          <a:xfrm>
            <a:off x="2199323" y="4253151"/>
            <a:ext cx="271105" cy="338852"/>
          </a:xfrm>
          <a:prstGeom prst="rect">
            <a:avLst/>
          </a:prstGeom>
          <a:noFill/>
          <a:ln/>
        </p:spPr>
        <p:txBody>
          <a:bodyPr wrap="none" lIns="0" tIns="0" rIns="0" bIns="0" rtlCol="0" anchor="t"/>
          <a:lstStyle/>
          <a:p>
            <a:pPr marL="0" indent="0" algn="ctr">
              <a:lnSpc>
                <a:spcPts val="3400"/>
              </a:lnSpc>
              <a:buNone/>
            </a:pPr>
            <a:r>
              <a:rPr lang="en-US" sz="2100" dirty="0">
                <a:solidFill>
                  <a:srgbClr val="161613"/>
                </a:solidFill>
                <a:latin typeface="DM Sans Medium" pitchFamily="34" charset="0"/>
                <a:ea typeface="DM Sans Medium" pitchFamily="34" charset="-122"/>
                <a:cs typeface="DM Sans Medium" pitchFamily="34" charset="-120"/>
              </a:rPr>
              <a:t>2</a:t>
            </a:r>
            <a:endParaRPr lang="en-US" sz="2100" dirty="0"/>
          </a:p>
        </p:txBody>
      </p:sp>
      <p:sp>
        <p:nvSpPr>
          <p:cNvPr id="11" name="Text 9"/>
          <p:cNvSpPr/>
          <p:nvPr/>
        </p:nvSpPr>
        <p:spPr>
          <a:xfrm>
            <a:off x="4187785" y="4060031"/>
            <a:ext cx="2989421" cy="301228"/>
          </a:xfrm>
          <a:prstGeom prst="rect">
            <a:avLst/>
          </a:prstGeom>
          <a:noFill/>
          <a:ln/>
        </p:spPr>
        <p:txBody>
          <a:bodyPr wrap="none" lIns="0" tIns="0" rIns="0" bIns="0" rtlCol="0" anchor="t"/>
          <a:lstStyle/>
          <a:p>
            <a:pPr marL="0" indent="0" algn="l">
              <a:lnSpc>
                <a:spcPts val="2350"/>
              </a:lnSpc>
              <a:buNone/>
            </a:pPr>
            <a:r>
              <a:rPr lang="en-US" sz="1850" dirty="0">
                <a:solidFill>
                  <a:srgbClr val="161613"/>
                </a:solidFill>
                <a:latin typeface="DM Sans Medium" pitchFamily="34" charset="0"/>
                <a:ea typeface="DM Sans Medium" pitchFamily="34" charset="-122"/>
                <a:cs typeface="DM Sans Medium" pitchFamily="34" charset="-120"/>
              </a:rPr>
              <a:t>Severe Hyperbilirubinemia</a:t>
            </a:r>
            <a:endParaRPr lang="en-US" sz="1850" dirty="0"/>
          </a:p>
        </p:txBody>
      </p:sp>
      <p:sp>
        <p:nvSpPr>
          <p:cNvPr id="12" name="Text 10"/>
          <p:cNvSpPr/>
          <p:nvPr/>
        </p:nvSpPr>
        <p:spPr>
          <a:xfrm>
            <a:off x="4187785" y="4476869"/>
            <a:ext cx="6449735" cy="308372"/>
          </a:xfrm>
          <a:prstGeom prst="rect">
            <a:avLst/>
          </a:prstGeom>
          <a:noFill/>
          <a:ln/>
        </p:spPr>
        <p:txBody>
          <a:bodyPr wrap="none" lIns="0" tIns="0" rIns="0" bIns="0" rtlCol="0" anchor="t"/>
          <a:lstStyle/>
          <a:p>
            <a:pPr marL="0" indent="0" algn="l">
              <a:lnSpc>
                <a:spcPts val="2400"/>
              </a:lnSpc>
              <a:buNone/>
            </a:pPr>
            <a:r>
              <a:rPr lang="en-US" sz="1500" dirty="0">
                <a:solidFill>
                  <a:srgbClr val="161613"/>
                </a:solidFill>
                <a:latin typeface="Inter" pitchFamily="34" charset="0"/>
                <a:ea typeface="Inter" pitchFamily="34" charset="-122"/>
                <a:cs typeface="Inter" pitchFamily="34" charset="-120"/>
              </a:rPr>
              <a:t>TSB approaches or exceeds treatment threshold; risk of ABE increases</a:t>
            </a:r>
            <a:endParaRPr lang="en-US" sz="1500" dirty="0"/>
          </a:p>
        </p:txBody>
      </p:sp>
      <p:sp>
        <p:nvSpPr>
          <p:cNvPr id="13" name="Shape 11"/>
          <p:cNvSpPr/>
          <p:nvPr/>
        </p:nvSpPr>
        <p:spPr>
          <a:xfrm>
            <a:off x="4091345" y="4968478"/>
            <a:ext cx="9767888" cy="11430"/>
          </a:xfrm>
          <a:prstGeom prst="roundRect">
            <a:avLst>
              <a:gd name="adj" fmla="val 253046"/>
            </a:avLst>
          </a:prstGeom>
          <a:solidFill>
            <a:srgbClr val="D3D1C9"/>
          </a:solidFill>
          <a:ln/>
        </p:spPr>
      </p:sp>
      <p:sp>
        <p:nvSpPr>
          <p:cNvPr id="14" name="Shape 12"/>
          <p:cNvSpPr/>
          <p:nvPr/>
        </p:nvSpPr>
        <p:spPr>
          <a:xfrm>
            <a:off x="674846" y="5074325"/>
            <a:ext cx="4980265" cy="1110734"/>
          </a:xfrm>
          <a:prstGeom prst="roundRect">
            <a:avLst>
              <a:gd name="adj" fmla="val 2604"/>
            </a:avLst>
          </a:prstGeom>
          <a:solidFill>
            <a:srgbClr val="EDEBE3"/>
          </a:solidFill>
          <a:ln/>
        </p:spPr>
      </p:sp>
      <p:sp>
        <p:nvSpPr>
          <p:cNvPr id="15" name="Text 13"/>
          <p:cNvSpPr/>
          <p:nvPr/>
        </p:nvSpPr>
        <p:spPr>
          <a:xfrm>
            <a:off x="3029426" y="5460206"/>
            <a:ext cx="271105" cy="338852"/>
          </a:xfrm>
          <a:prstGeom prst="rect">
            <a:avLst/>
          </a:prstGeom>
          <a:noFill/>
          <a:ln/>
        </p:spPr>
        <p:txBody>
          <a:bodyPr wrap="none" lIns="0" tIns="0" rIns="0" bIns="0" rtlCol="0" anchor="t"/>
          <a:lstStyle/>
          <a:p>
            <a:pPr marL="0" indent="0" algn="ctr">
              <a:lnSpc>
                <a:spcPts val="3400"/>
              </a:lnSpc>
              <a:buNone/>
            </a:pPr>
            <a:r>
              <a:rPr lang="en-US" sz="2100" dirty="0">
                <a:solidFill>
                  <a:srgbClr val="161613"/>
                </a:solidFill>
                <a:latin typeface="DM Sans Medium" pitchFamily="34" charset="0"/>
                <a:ea typeface="DM Sans Medium" pitchFamily="34" charset="-122"/>
                <a:cs typeface="DM Sans Medium" pitchFamily="34" charset="-120"/>
              </a:rPr>
              <a:t>3</a:t>
            </a:r>
            <a:endParaRPr lang="en-US" sz="2100" dirty="0"/>
          </a:p>
        </p:txBody>
      </p:sp>
      <p:sp>
        <p:nvSpPr>
          <p:cNvPr id="16" name="Text 14"/>
          <p:cNvSpPr/>
          <p:nvPr/>
        </p:nvSpPr>
        <p:spPr>
          <a:xfrm>
            <a:off x="5847874" y="5267087"/>
            <a:ext cx="3557230" cy="301228"/>
          </a:xfrm>
          <a:prstGeom prst="rect">
            <a:avLst/>
          </a:prstGeom>
          <a:noFill/>
          <a:ln/>
        </p:spPr>
        <p:txBody>
          <a:bodyPr wrap="none" lIns="0" tIns="0" rIns="0" bIns="0" rtlCol="0" anchor="t"/>
          <a:lstStyle/>
          <a:p>
            <a:pPr marL="0" indent="0" algn="l">
              <a:lnSpc>
                <a:spcPts val="2350"/>
              </a:lnSpc>
              <a:buNone/>
            </a:pPr>
            <a:r>
              <a:rPr lang="en-US" sz="1850" dirty="0">
                <a:solidFill>
                  <a:srgbClr val="161613"/>
                </a:solidFill>
                <a:latin typeface="DM Sans Medium" pitchFamily="34" charset="0"/>
                <a:ea typeface="DM Sans Medium" pitchFamily="34" charset="-122"/>
                <a:cs typeface="DM Sans Medium" pitchFamily="34" charset="-120"/>
              </a:rPr>
              <a:t>Acute Bilirubin Encephalopathy</a:t>
            </a:r>
            <a:endParaRPr lang="en-US" sz="1850" dirty="0"/>
          </a:p>
        </p:txBody>
      </p:sp>
      <p:sp>
        <p:nvSpPr>
          <p:cNvPr id="17" name="Text 15"/>
          <p:cNvSpPr/>
          <p:nvPr/>
        </p:nvSpPr>
        <p:spPr>
          <a:xfrm>
            <a:off x="5847874" y="5683925"/>
            <a:ext cx="6717983" cy="308372"/>
          </a:xfrm>
          <a:prstGeom prst="rect">
            <a:avLst/>
          </a:prstGeom>
          <a:noFill/>
          <a:ln/>
        </p:spPr>
        <p:txBody>
          <a:bodyPr wrap="none" lIns="0" tIns="0" rIns="0" bIns="0" rtlCol="0" anchor="t"/>
          <a:lstStyle/>
          <a:p>
            <a:pPr marL="0" indent="0" algn="l">
              <a:lnSpc>
                <a:spcPts val="2400"/>
              </a:lnSpc>
              <a:buNone/>
            </a:pPr>
            <a:r>
              <a:rPr lang="en-US" sz="1500" dirty="0">
                <a:solidFill>
                  <a:srgbClr val="161613"/>
                </a:solidFill>
                <a:latin typeface="Inter" pitchFamily="34" charset="0"/>
                <a:ea typeface="Inter" pitchFamily="34" charset="-122"/>
                <a:cs typeface="Inter" pitchFamily="34" charset="-120"/>
              </a:rPr>
              <a:t>Altered consciousness, hypotonia, fever; requires emergency intervention</a:t>
            </a:r>
            <a:endParaRPr lang="en-US" sz="1500" dirty="0"/>
          </a:p>
        </p:txBody>
      </p:sp>
      <p:sp>
        <p:nvSpPr>
          <p:cNvPr id="18" name="Shape 16"/>
          <p:cNvSpPr/>
          <p:nvPr/>
        </p:nvSpPr>
        <p:spPr>
          <a:xfrm>
            <a:off x="5751433" y="6175534"/>
            <a:ext cx="8107799" cy="11430"/>
          </a:xfrm>
          <a:prstGeom prst="roundRect">
            <a:avLst>
              <a:gd name="adj" fmla="val 253046"/>
            </a:avLst>
          </a:prstGeom>
          <a:solidFill>
            <a:srgbClr val="D3D1C9"/>
          </a:solidFill>
          <a:ln/>
        </p:spPr>
      </p:sp>
      <p:sp>
        <p:nvSpPr>
          <p:cNvPr id="19" name="Shape 17"/>
          <p:cNvSpPr/>
          <p:nvPr/>
        </p:nvSpPr>
        <p:spPr>
          <a:xfrm>
            <a:off x="674846" y="6281380"/>
            <a:ext cx="6640354" cy="1419106"/>
          </a:xfrm>
          <a:prstGeom prst="roundRect">
            <a:avLst>
              <a:gd name="adj" fmla="val 2038"/>
            </a:avLst>
          </a:prstGeom>
          <a:solidFill>
            <a:srgbClr val="EDEBE3"/>
          </a:solidFill>
          <a:ln/>
        </p:spPr>
      </p:sp>
      <p:sp>
        <p:nvSpPr>
          <p:cNvPr id="20" name="Text 18"/>
          <p:cNvSpPr/>
          <p:nvPr/>
        </p:nvSpPr>
        <p:spPr>
          <a:xfrm>
            <a:off x="3859411" y="6821448"/>
            <a:ext cx="271105" cy="338852"/>
          </a:xfrm>
          <a:prstGeom prst="rect">
            <a:avLst/>
          </a:prstGeom>
          <a:noFill/>
          <a:ln/>
        </p:spPr>
        <p:txBody>
          <a:bodyPr wrap="none" lIns="0" tIns="0" rIns="0" bIns="0" rtlCol="0" anchor="t"/>
          <a:lstStyle/>
          <a:p>
            <a:pPr marL="0" indent="0" algn="ctr">
              <a:lnSpc>
                <a:spcPts val="3400"/>
              </a:lnSpc>
              <a:buNone/>
            </a:pPr>
            <a:r>
              <a:rPr lang="en-US" sz="2100" dirty="0">
                <a:solidFill>
                  <a:srgbClr val="161613"/>
                </a:solidFill>
                <a:latin typeface="DM Sans Medium" pitchFamily="34" charset="0"/>
                <a:ea typeface="DM Sans Medium" pitchFamily="34" charset="-122"/>
                <a:cs typeface="DM Sans Medium" pitchFamily="34" charset="-120"/>
              </a:rPr>
              <a:t>4</a:t>
            </a:r>
            <a:endParaRPr lang="en-US" sz="2100" dirty="0"/>
          </a:p>
        </p:txBody>
      </p:sp>
      <p:sp>
        <p:nvSpPr>
          <p:cNvPr id="21" name="Text 19"/>
          <p:cNvSpPr/>
          <p:nvPr/>
        </p:nvSpPr>
        <p:spPr>
          <a:xfrm>
            <a:off x="7507962" y="6474143"/>
            <a:ext cx="2410182" cy="301228"/>
          </a:xfrm>
          <a:prstGeom prst="rect">
            <a:avLst/>
          </a:prstGeom>
          <a:noFill/>
          <a:ln/>
        </p:spPr>
        <p:txBody>
          <a:bodyPr wrap="none" lIns="0" tIns="0" rIns="0" bIns="0" rtlCol="0" anchor="t"/>
          <a:lstStyle/>
          <a:p>
            <a:pPr marL="0" indent="0" algn="l">
              <a:lnSpc>
                <a:spcPts val="2350"/>
              </a:lnSpc>
              <a:buNone/>
            </a:pPr>
            <a:r>
              <a:rPr lang="en-US" sz="1850" dirty="0">
                <a:solidFill>
                  <a:srgbClr val="161613"/>
                </a:solidFill>
                <a:latin typeface="DM Sans Medium" pitchFamily="34" charset="0"/>
                <a:ea typeface="DM Sans Medium" pitchFamily="34" charset="-122"/>
                <a:cs typeface="DM Sans Medium" pitchFamily="34" charset="-120"/>
              </a:rPr>
              <a:t>Chronic Kernicterus</a:t>
            </a:r>
            <a:endParaRPr lang="en-US" sz="1850" dirty="0"/>
          </a:p>
        </p:txBody>
      </p:sp>
      <p:sp>
        <p:nvSpPr>
          <p:cNvPr id="22" name="Text 20"/>
          <p:cNvSpPr/>
          <p:nvPr/>
        </p:nvSpPr>
        <p:spPr>
          <a:xfrm>
            <a:off x="7507962" y="6890980"/>
            <a:ext cx="6254829" cy="616744"/>
          </a:xfrm>
          <a:prstGeom prst="rect">
            <a:avLst/>
          </a:prstGeom>
          <a:noFill/>
          <a:ln/>
        </p:spPr>
        <p:txBody>
          <a:bodyPr wrap="square" lIns="0" tIns="0" rIns="0" bIns="0" rtlCol="0" anchor="t"/>
          <a:lstStyle/>
          <a:p>
            <a:pPr marL="0" indent="0" algn="l">
              <a:lnSpc>
                <a:spcPts val="2400"/>
              </a:lnSpc>
              <a:buNone/>
            </a:pPr>
            <a:r>
              <a:rPr lang="en-US" sz="1500" dirty="0">
                <a:solidFill>
                  <a:srgbClr val="161613"/>
                </a:solidFill>
                <a:latin typeface="Inter" pitchFamily="34" charset="0"/>
                <a:ea typeface="Inter" pitchFamily="34" charset="-122"/>
                <a:cs typeface="Inter" pitchFamily="34" charset="-120"/>
              </a:rPr>
              <a:t>Permanent neurologic sequelae; hearing loss, cerebral palsy, oculomotor dysfunction</a:t>
            </a:r>
            <a:endParaRPr lang="en-US" sz="1500" dirty="0"/>
          </a:p>
        </p:txBody>
      </p:sp>
      <p:pic>
        <p:nvPicPr>
          <p:cNvPr id="23" name="Picture 22"/>
          <p:cNvPicPr>
            <a:picLocks noChangeAspect="1"/>
          </p:cNvPicPr>
          <p:nvPr/>
        </p:nvPicPr>
        <p:blipFill>
          <a:blip r:embed="rId3"/>
          <a:stretch>
            <a:fillRect/>
          </a:stretch>
        </p:blipFill>
        <p:spPr>
          <a:xfrm>
            <a:off x="12890090" y="7746880"/>
            <a:ext cx="1661439" cy="46486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2722" y="1175694"/>
            <a:ext cx="8003459" cy="1077218"/>
          </a:xfrm>
          <a:prstGeom prst="rect">
            <a:avLst/>
          </a:prstGeom>
          <a:noFill/>
        </p:spPr>
        <p:txBody>
          <a:bodyPr wrap="square" rtlCol="0">
            <a:spAutoFit/>
          </a:bodyPr>
          <a:lstStyle/>
          <a:p>
            <a:r>
              <a:rPr lang="en-US" sz="3200" dirty="0" smtClean="0">
                <a:latin typeface="DM Sans Medium" panose="020B0604020202020204" charset="0"/>
              </a:rPr>
              <a:t>Our Solution: Smart Phototherapy Platform</a:t>
            </a:r>
            <a:endParaRPr lang="en-US" sz="3200" dirty="0">
              <a:latin typeface="DM Sans Medium" panose="020B0604020202020204" charset="0"/>
            </a:endParaRPr>
          </a:p>
        </p:txBody>
      </p:sp>
      <p:sp>
        <p:nvSpPr>
          <p:cNvPr id="3" name="TextBox 2"/>
          <p:cNvSpPr txBox="1"/>
          <p:nvPr/>
        </p:nvSpPr>
        <p:spPr>
          <a:xfrm>
            <a:off x="845573" y="3823132"/>
            <a:ext cx="3234813" cy="1477328"/>
          </a:xfrm>
          <a:prstGeom prst="rect">
            <a:avLst/>
          </a:prstGeom>
          <a:noFill/>
        </p:spPr>
        <p:txBody>
          <a:bodyPr wrap="square" rtlCol="0">
            <a:spAutoFit/>
          </a:bodyPr>
          <a:lstStyle/>
          <a:p>
            <a:pPr algn="r"/>
            <a:r>
              <a:rPr lang="en-US" b="1" dirty="0" smtClean="0"/>
              <a:t>Noninvasive Measurement</a:t>
            </a:r>
          </a:p>
          <a:p>
            <a:pPr algn="r"/>
            <a:r>
              <a:rPr lang="en-US" dirty="0" smtClean="0"/>
              <a:t>Transcutaneous bilirubin sensing array continuously measures levels through skin without painful heel sticks</a:t>
            </a:r>
            <a:endParaRPr lang="en-US" dirty="0"/>
          </a:p>
        </p:txBody>
      </p:sp>
      <p:sp>
        <p:nvSpPr>
          <p:cNvPr id="4" name="TextBox 3"/>
          <p:cNvSpPr txBox="1"/>
          <p:nvPr/>
        </p:nvSpPr>
        <p:spPr>
          <a:xfrm>
            <a:off x="8613058" y="2611274"/>
            <a:ext cx="3868615" cy="1477328"/>
          </a:xfrm>
          <a:prstGeom prst="rect">
            <a:avLst/>
          </a:prstGeom>
          <a:noFill/>
        </p:spPr>
        <p:txBody>
          <a:bodyPr wrap="square" rtlCol="0">
            <a:spAutoFit/>
          </a:bodyPr>
          <a:lstStyle/>
          <a:p>
            <a:r>
              <a:rPr lang="en-US" b="1" dirty="0" smtClean="0"/>
              <a:t>Automated Treatment</a:t>
            </a:r>
          </a:p>
          <a:p>
            <a:r>
              <a:rPr lang="en-US" dirty="0" smtClean="0"/>
              <a:t>Adaptive LED engine auto-adjusts light intensity based on real-time bilirubin data for optimal therapy</a:t>
            </a:r>
          </a:p>
          <a:p>
            <a:endParaRPr lang="en-US" dirty="0"/>
          </a:p>
        </p:txBody>
      </p:sp>
      <p:sp>
        <p:nvSpPr>
          <p:cNvPr id="5" name="TextBox 4"/>
          <p:cNvSpPr txBox="1"/>
          <p:nvPr/>
        </p:nvSpPr>
        <p:spPr>
          <a:xfrm>
            <a:off x="8613058" y="5031850"/>
            <a:ext cx="3234813" cy="1477328"/>
          </a:xfrm>
          <a:prstGeom prst="rect">
            <a:avLst/>
          </a:prstGeom>
          <a:noFill/>
        </p:spPr>
        <p:txBody>
          <a:bodyPr wrap="square" rtlCol="0">
            <a:spAutoFit/>
          </a:bodyPr>
          <a:lstStyle/>
          <a:p>
            <a:r>
              <a:rPr lang="en-US" b="1" dirty="0" smtClean="0"/>
              <a:t>Continuous Monitoring</a:t>
            </a:r>
          </a:p>
          <a:p>
            <a:r>
              <a:rPr lang="en-US" dirty="0" err="1" smtClean="0"/>
              <a:t>IoT</a:t>
            </a:r>
            <a:r>
              <a:rPr lang="en-US" dirty="0" smtClean="0"/>
              <a:t> dashboard streams critical data to clinicians and parents anywhere, anytime on any device</a:t>
            </a:r>
            <a:endParaRPr lang="en-US" dirty="0"/>
          </a:p>
        </p:txBody>
      </p:sp>
      <p:graphicFrame>
        <p:nvGraphicFramePr>
          <p:cNvPr id="6" name="Diagram 5"/>
          <p:cNvGraphicFramePr/>
          <p:nvPr>
            <p:extLst>
              <p:ext uri="{D42A27DB-BD31-4B8C-83A1-F6EECF244321}">
                <p14:modId xmlns:p14="http://schemas.microsoft.com/office/powerpoint/2010/main" val="2152470412"/>
              </p:ext>
            </p:extLst>
          </p:nvPr>
        </p:nvGraphicFramePr>
        <p:xfrm>
          <a:off x="3755923" y="2279445"/>
          <a:ext cx="5260258" cy="4091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79708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0894" y="889397"/>
            <a:ext cx="7715012" cy="1275874"/>
          </a:xfrm>
          <a:prstGeom prst="rect">
            <a:avLst/>
          </a:prstGeom>
          <a:noFill/>
          <a:ln/>
        </p:spPr>
        <p:txBody>
          <a:bodyPr wrap="square" lIns="0" tIns="0" rIns="0" bIns="0" rtlCol="0" anchor="t"/>
          <a:lstStyle/>
          <a:p>
            <a:pPr marL="0" indent="0" algn="l">
              <a:lnSpc>
                <a:spcPts val="5000"/>
              </a:lnSpc>
              <a:buNone/>
            </a:pPr>
            <a:r>
              <a:rPr lang="en-US" sz="4000" dirty="0">
                <a:solidFill>
                  <a:srgbClr val="161613"/>
                </a:solidFill>
                <a:latin typeface="DM Sans Medium" pitchFamily="34" charset="0"/>
                <a:ea typeface="DM Sans Medium" pitchFamily="34" charset="-122"/>
                <a:cs typeface="DM Sans Medium" pitchFamily="34" charset="-120"/>
              </a:rPr>
              <a:t>Light Spectrum &amp; Bilirubin Chemistry</a:t>
            </a:r>
            <a:endParaRPr lang="en-US" sz="4000" dirty="0"/>
          </a:p>
        </p:txBody>
      </p:sp>
      <p:sp>
        <p:nvSpPr>
          <p:cNvPr id="4" name="Text 1"/>
          <p:cNvSpPr/>
          <p:nvPr/>
        </p:nvSpPr>
        <p:spPr>
          <a:xfrm>
            <a:off x="6200894" y="2471380"/>
            <a:ext cx="7715012" cy="1306830"/>
          </a:xfrm>
          <a:prstGeom prst="rect">
            <a:avLst/>
          </a:prstGeom>
          <a:noFill/>
          <a:ln/>
        </p:spPr>
        <p:txBody>
          <a:bodyPr wrap="squar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Bilirubin absorbs light most effectively within 460–490 nm (blue-green range). Phototherapy converts unconjugated bilirubin to water-soluble lumirubin and photoisomers via photooxidation—enabling rapid urinary and biliary excretion. Blue-green (478–480 nm) can match or exceed blue (460 nm) efficacy in vivo.</a:t>
            </a:r>
            <a:endParaRPr lang="en-US" sz="1600" dirty="0"/>
          </a:p>
        </p:txBody>
      </p:sp>
      <p:sp>
        <p:nvSpPr>
          <p:cNvPr id="5" name="Shape 2"/>
          <p:cNvSpPr/>
          <p:nvPr/>
        </p:nvSpPr>
        <p:spPr>
          <a:xfrm>
            <a:off x="6200894" y="4007763"/>
            <a:ext cx="7715012" cy="3332321"/>
          </a:xfrm>
          <a:prstGeom prst="roundRect">
            <a:avLst>
              <a:gd name="adj" fmla="val 919"/>
            </a:avLst>
          </a:prstGeom>
          <a:solidFill>
            <a:srgbClr val="EDEBE3"/>
          </a:solidFill>
          <a:ln/>
        </p:spPr>
      </p:sp>
      <p:sp>
        <p:nvSpPr>
          <p:cNvPr id="6" name="Shape 3"/>
          <p:cNvSpPr/>
          <p:nvPr/>
        </p:nvSpPr>
        <p:spPr>
          <a:xfrm>
            <a:off x="6200894" y="4007763"/>
            <a:ext cx="3857506" cy="1829514"/>
          </a:xfrm>
          <a:prstGeom prst="roundRect">
            <a:avLst>
              <a:gd name="adj" fmla="val 1674"/>
            </a:avLst>
          </a:prstGeom>
          <a:solidFill>
            <a:srgbClr val="EDEBE3"/>
          </a:solidFill>
          <a:ln/>
        </p:spPr>
      </p:sp>
      <p:sp>
        <p:nvSpPr>
          <p:cNvPr id="7" name="Text 4"/>
          <p:cNvSpPr/>
          <p:nvPr/>
        </p:nvSpPr>
        <p:spPr>
          <a:xfrm>
            <a:off x="6404967" y="4211836"/>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Peak Absorption</a:t>
            </a:r>
            <a:endParaRPr lang="en-US" sz="2000" dirty="0"/>
          </a:p>
        </p:txBody>
      </p:sp>
      <p:sp>
        <p:nvSpPr>
          <p:cNvPr id="8" name="Text 5"/>
          <p:cNvSpPr/>
          <p:nvPr/>
        </p:nvSpPr>
        <p:spPr>
          <a:xfrm>
            <a:off x="6404967" y="4653082"/>
            <a:ext cx="3449360" cy="980123"/>
          </a:xfrm>
          <a:prstGeom prst="rect">
            <a:avLst/>
          </a:prstGeom>
          <a:noFill/>
          <a:ln/>
        </p:spPr>
        <p:txBody>
          <a:bodyPr wrap="squar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460–490 nm matches bilirubin's extinction coefficient; optimal skin penetration</a:t>
            </a:r>
            <a:endParaRPr lang="en-US" sz="1600" dirty="0"/>
          </a:p>
        </p:txBody>
      </p:sp>
      <p:sp>
        <p:nvSpPr>
          <p:cNvPr id="9" name="Shape 6"/>
          <p:cNvSpPr/>
          <p:nvPr/>
        </p:nvSpPr>
        <p:spPr>
          <a:xfrm>
            <a:off x="10058400" y="4007763"/>
            <a:ext cx="3857506" cy="1829514"/>
          </a:xfrm>
          <a:prstGeom prst="rect">
            <a:avLst/>
          </a:prstGeom>
          <a:solidFill>
            <a:srgbClr val="EDEBE3"/>
          </a:solidFill>
          <a:ln/>
        </p:spPr>
      </p:sp>
      <p:sp>
        <p:nvSpPr>
          <p:cNvPr id="10" name="Shape 7"/>
          <p:cNvSpPr/>
          <p:nvPr/>
        </p:nvSpPr>
        <p:spPr>
          <a:xfrm>
            <a:off x="10058400" y="4007763"/>
            <a:ext cx="22860" cy="1829514"/>
          </a:xfrm>
          <a:prstGeom prst="roundRect">
            <a:avLst>
              <a:gd name="adj" fmla="val 133954"/>
            </a:avLst>
          </a:prstGeom>
          <a:solidFill>
            <a:srgbClr val="D3D1C9"/>
          </a:solidFill>
          <a:ln/>
        </p:spPr>
      </p:sp>
      <p:sp>
        <p:nvSpPr>
          <p:cNvPr id="11" name="Text 8"/>
          <p:cNvSpPr/>
          <p:nvPr/>
        </p:nvSpPr>
        <p:spPr>
          <a:xfrm>
            <a:off x="10262473" y="4211836"/>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Lumirubin Formation</a:t>
            </a:r>
            <a:endParaRPr lang="en-US" sz="2000" dirty="0"/>
          </a:p>
        </p:txBody>
      </p:sp>
      <p:sp>
        <p:nvSpPr>
          <p:cNvPr id="12" name="Text 9"/>
          <p:cNvSpPr/>
          <p:nvPr/>
        </p:nvSpPr>
        <p:spPr>
          <a:xfrm>
            <a:off x="10262473" y="4653082"/>
            <a:ext cx="3449360" cy="980123"/>
          </a:xfrm>
          <a:prstGeom prst="rect">
            <a:avLst/>
          </a:prstGeom>
          <a:noFill/>
          <a:ln/>
        </p:spPr>
        <p:txBody>
          <a:bodyPr wrap="squar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Photoisomerization creates water-soluble metabolites; rapid renal clearance</a:t>
            </a:r>
            <a:endParaRPr lang="en-US" sz="1600" dirty="0"/>
          </a:p>
        </p:txBody>
      </p:sp>
      <p:sp>
        <p:nvSpPr>
          <p:cNvPr id="13" name="Shape 10"/>
          <p:cNvSpPr/>
          <p:nvPr/>
        </p:nvSpPr>
        <p:spPr>
          <a:xfrm>
            <a:off x="6200894" y="5837277"/>
            <a:ext cx="7715012" cy="1502807"/>
          </a:xfrm>
          <a:prstGeom prst="rect">
            <a:avLst/>
          </a:prstGeom>
          <a:solidFill>
            <a:srgbClr val="EDEBE3"/>
          </a:solidFill>
          <a:ln/>
        </p:spPr>
      </p:sp>
      <p:sp>
        <p:nvSpPr>
          <p:cNvPr id="14" name="Shape 11"/>
          <p:cNvSpPr/>
          <p:nvPr/>
        </p:nvSpPr>
        <p:spPr>
          <a:xfrm>
            <a:off x="6200894" y="5837277"/>
            <a:ext cx="7715012" cy="22860"/>
          </a:xfrm>
          <a:prstGeom prst="roundRect">
            <a:avLst>
              <a:gd name="adj" fmla="val 133954"/>
            </a:avLst>
          </a:prstGeom>
          <a:solidFill>
            <a:srgbClr val="D3D1C9"/>
          </a:solidFill>
          <a:ln/>
        </p:spPr>
      </p:sp>
      <p:sp>
        <p:nvSpPr>
          <p:cNvPr id="15" name="Text 12"/>
          <p:cNvSpPr/>
          <p:nvPr/>
        </p:nvSpPr>
        <p:spPr>
          <a:xfrm>
            <a:off x="6404967" y="6041350"/>
            <a:ext cx="2737842" cy="318849"/>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Blue-Green Advantage</a:t>
            </a:r>
            <a:endParaRPr lang="en-US" sz="2000" dirty="0"/>
          </a:p>
        </p:txBody>
      </p:sp>
      <p:sp>
        <p:nvSpPr>
          <p:cNvPr id="16" name="Text 13"/>
          <p:cNvSpPr/>
          <p:nvPr/>
        </p:nvSpPr>
        <p:spPr>
          <a:xfrm>
            <a:off x="6404967" y="6482596"/>
            <a:ext cx="7306866" cy="653415"/>
          </a:xfrm>
          <a:prstGeom prst="rect">
            <a:avLst/>
          </a:prstGeom>
          <a:noFill/>
          <a:ln/>
        </p:spPr>
        <p:txBody>
          <a:bodyPr wrap="squar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478–480 nm penetrates deeper; reduced phototherapy duration; comparable efficacy</a:t>
            </a:r>
            <a:endParaRPr lang="en-US" sz="1600" dirty="0"/>
          </a:p>
        </p:txBody>
      </p:sp>
      <p:pic>
        <p:nvPicPr>
          <p:cNvPr id="17" name="Picture 16"/>
          <p:cNvPicPr>
            <a:picLocks noChangeAspect="1"/>
          </p:cNvPicPr>
          <p:nvPr/>
        </p:nvPicPr>
        <p:blipFill>
          <a:blip r:embed="rId4"/>
          <a:stretch>
            <a:fillRect/>
          </a:stretch>
        </p:blipFill>
        <p:spPr>
          <a:xfrm>
            <a:off x="12814222" y="7666791"/>
            <a:ext cx="1686350" cy="46486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82176" y="390287"/>
            <a:ext cx="7378660" cy="442674"/>
          </a:xfrm>
          <a:prstGeom prst="rect">
            <a:avLst/>
          </a:prstGeom>
          <a:noFill/>
          <a:ln/>
        </p:spPr>
        <p:txBody>
          <a:bodyPr wrap="none" lIns="0" tIns="0" rIns="0" bIns="0" rtlCol="0" anchor="t"/>
          <a:lstStyle/>
          <a:p>
            <a:pPr marL="0" indent="0" algn="l">
              <a:lnSpc>
                <a:spcPts val="3450"/>
              </a:lnSpc>
              <a:buNone/>
            </a:pPr>
            <a:r>
              <a:rPr lang="en-US" sz="2750" dirty="0">
                <a:solidFill>
                  <a:srgbClr val="161613"/>
                </a:solidFill>
                <a:latin typeface="DM Sans Medium" pitchFamily="34" charset="0"/>
                <a:ea typeface="DM Sans Medium" pitchFamily="34" charset="-122"/>
                <a:cs typeface="DM Sans Medium" pitchFamily="34" charset="-120"/>
              </a:rPr>
              <a:t>The Solution: Closed-Loop IoT Phototherapy</a:t>
            </a:r>
            <a:endParaRPr lang="en-US" sz="2750" dirty="0"/>
          </a:p>
        </p:txBody>
      </p:sp>
      <p:sp>
        <p:nvSpPr>
          <p:cNvPr id="4" name="Text 1"/>
          <p:cNvSpPr/>
          <p:nvPr/>
        </p:nvSpPr>
        <p:spPr>
          <a:xfrm>
            <a:off x="5982176" y="1045369"/>
            <a:ext cx="8152448" cy="680085"/>
          </a:xfrm>
          <a:prstGeom prst="rect">
            <a:avLst/>
          </a:prstGeom>
          <a:noFill/>
          <a:ln/>
        </p:spPr>
        <p:txBody>
          <a:bodyPr wrap="square" lIns="0" tIns="0" rIns="0" bIns="0" rtlCol="0" anchor="t"/>
          <a:lstStyle/>
          <a:p>
            <a:pPr marL="0" indent="0" algn="l">
              <a:lnSpc>
                <a:spcPts val="1750"/>
              </a:lnSpc>
              <a:buNone/>
            </a:pPr>
            <a:r>
              <a:rPr lang="en-US" sz="1100" dirty="0">
                <a:solidFill>
                  <a:srgbClr val="161613"/>
                </a:solidFill>
                <a:latin typeface="Inter" pitchFamily="34" charset="0"/>
                <a:ea typeface="Inter" pitchFamily="34" charset="-122"/>
                <a:cs typeface="Inter" pitchFamily="34" charset="-120"/>
              </a:rPr>
              <a:t>A wearable, noninvasive sensor continuously monitors transcutaneous bilirubin (TcB) via multiwavelength reflectance spectroscopy, triggering adaptive blue/blue-green LED dosing. Real-time skin temperature monitoring, safety interlocks, and cloud-based dashboard ensure efficacy and safety.</a:t>
            </a:r>
            <a:endParaRPr lang="en-US" sz="1100" dirty="0"/>
          </a:p>
        </p:txBody>
      </p:sp>
      <p:sp>
        <p:nvSpPr>
          <p:cNvPr id="5" name="Shape 2"/>
          <p:cNvSpPr/>
          <p:nvPr/>
        </p:nvSpPr>
        <p:spPr>
          <a:xfrm>
            <a:off x="5982176" y="1884759"/>
            <a:ext cx="8152448" cy="1382435"/>
          </a:xfrm>
          <a:prstGeom prst="roundRect">
            <a:avLst>
              <a:gd name="adj" fmla="val 1537"/>
            </a:avLst>
          </a:prstGeom>
          <a:solidFill>
            <a:srgbClr val="EDEBE3"/>
          </a:solidFill>
          <a:ln/>
        </p:spPr>
      </p:sp>
      <p:sp>
        <p:nvSpPr>
          <p:cNvPr id="6" name="Shape 3"/>
          <p:cNvSpPr/>
          <p:nvPr/>
        </p:nvSpPr>
        <p:spPr>
          <a:xfrm>
            <a:off x="6123742" y="2026325"/>
            <a:ext cx="424934" cy="424934"/>
          </a:xfrm>
          <a:prstGeom prst="roundRect">
            <a:avLst>
              <a:gd name="adj" fmla="val 21516484"/>
            </a:avLst>
          </a:prstGeom>
          <a:solidFill>
            <a:srgbClr val="28282F"/>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40542" y="2143125"/>
            <a:ext cx="191214" cy="191214"/>
          </a:xfrm>
          <a:prstGeom prst="rect">
            <a:avLst/>
          </a:prstGeom>
        </p:spPr>
      </p:pic>
      <p:sp>
        <p:nvSpPr>
          <p:cNvPr id="8" name="Text 4"/>
          <p:cNvSpPr/>
          <p:nvPr/>
        </p:nvSpPr>
        <p:spPr>
          <a:xfrm>
            <a:off x="6123742" y="2592824"/>
            <a:ext cx="2036802" cy="221218"/>
          </a:xfrm>
          <a:prstGeom prst="rect">
            <a:avLst/>
          </a:prstGeom>
          <a:noFill/>
          <a:ln/>
        </p:spPr>
        <p:txBody>
          <a:bodyPr wrap="none" lIns="0" tIns="0" rIns="0" bIns="0" rtlCol="0" anchor="t"/>
          <a:lstStyle/>
          <a:p>
            <a:pPr marL="0" indent="0" algn="l">
              <a:lnSpc>
                <a:spcPts val="1700"/>
              </a:lnSpc>
              <a:buNone/>
            </a:pPr>
            <a:r>
              <a:rPr lang="en-US" sz="1350" dirty="0">
                <a:solidFill>
                  <a:srgbClr val="161613"/>
                </a:solidFill>
                <a:latin typeface="DM Sans Medium" pitchFamily="34" charset="0"/>
                <a:ea typeface="DM Sans Medium" pitchFamily="34" charset="-122"/>
                <a:cs typeface="DM Sans Medium" pitchFamily="34" charset="-120"/>
              </a:rPr>
              <a:t>Noninvasive TcB Sensing</a:t>
            </a:r>
            <a:endParaRPr lang="en-US" sz="1350" dirty="0"/>
          </a:p>
        </p:txBody>
      </p:sp>
      <p:sp>
        <p:nvSpPr>
          <p:cNvPr id="9" name="Text 5"/>
          <p:cNvSpPr/>
          <p:nvPr/>
        </p:nvSpPr>
        <p:spPr>
          <a:xfrm>
            <a:off x="6123742" y="2898934"/>
            <a:ext cx="7869317" cy="226695"/>
          </a:xfrm>
          <a:prstGeom prst="rect">
            <a:avLst/>
          </a:prstGeom>
          <a:noFill/>
          <a:ln/>
        </p:spPr>
        <p:txBody>
          <a:bodyPr wrap="none" lIns="0" tIns="0" rIns="0" bIns="0" rtlCol="0" anchor="t"/>
          <a:lstStyle/>
          <a:p>
            <a:pPr marL="0" indent="0" algn="l">
              <a:lnSpc>
                <a:spcPts val="1750"/>
              </a:lnSpc>
              <a:buNone/>
            </a:pPr>
            <a:r>
              <a:rPr lang="en-US" sz="1100" dirty="0">
                <a:solidFill>
                  <a:srgbClr val="161613"/>
                </a:solidFill>
                <a:latin typeface="Inter" pitchFamily="34" charset="0"/>
                <a:ea typeface="Inter" pitchFamily="34" charset="-122"/>
                <a:cs typeface="Inter" pitchFamily="34" charset="-120"/>
              </a:rPr>
              <a:t>Multiwavelength reflectance with Hb/melanin compensation; no blood draws</a:t>
            </a:r>
            <a:endParaRPr lang="en-US" sz="1100" dirty="0"/>
          </a:p>
        </p:txBody>
      </p:sp>
      <p:sp>
        <p:nvSpPr>
          <p:cNvPr id="10" name="Shape 6"/>
          <p:cNvSpPr/>
          <p:nvPr/>
        </p:nvSpPr>
        <p:spPr>
          <a:xfrm>
            <a:off x="5982176" y="3408759"/>
            <a:ext cx="8152448" cy="1382435"/>
          </a:xfrm>
          <a:prstGeom prst="roundRect">
            <a:avLst>
              <a:gd name="adj" fmla="val 1537"/>
            </a:avLst>
          </a:prstGeom>
          <a:solidFill>
            <a:srgbClr val="EDEBE3"/>
          </a:solidFill>
          <a:ln/>
        </p:spPr>
      </p:sp>
      <p:sp>
        <p:nvSpPr>
          <p:cNvPr id="11" name="Shape 7"/>
          <p:cNvSpPr/>
          <p:nvPr/>
        </p:nvSpPr>
        <p:spPr>
          <a:xfrm>
            <a:off x="6123742" y="3550325"/>
            <a:ext cx="424934" cy="424934"/>
          </a:xfrm>
          <a:prstGeom prst="roundRect">
            <a:avLst>
              <a:gd name="adj" fmla="val 21516484"/>
            </a:avLst>
          </a:prstGeom>
          <a:solidFill>
            <a:srgbClr val="28282F"/>
          </a:solidFill>
          <a:ln/>
        </p:spPr>
      </p:sp>
      <p:pic>
        <p:nvPicPr>
          <p:cNvPr id="12"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6240542" y="3667125"/>
            <a:ext cx="191214" cy="191214"/>
          </a:xfrm>
          <a:prstGeom prst="rect">
            <a:avLst/>
          </a:prstGeom>
        </p:spPr>
      </p:pic>
      <p:sp>
        <p:nvSpPr>
          <p:cNvPr id="13" name="Text 8"/>
          <p:cNvSpPr/>
          <p:nvPr/>
        </p:nvSpPr>
        <p:spPr>
          <a:xfrm>
            <a:off x="6123742" y="4116824"/>
            <a:ext cx="1770817" cy="221218"/>
          </a:xfrm>
          <a:prstGeom prst="rect">
            <a:avLst/>
          </a:prstGeom>
          <a:noFill/>
          <a:ln/>
        </p:spPr>
        <p:txBody>
          <a:bodyPr wrap="none" lIns="0" tIns="0" rIns="0" bIns="0" rtlCol="0" anchor="t"/>
          <a:lstStyle/>
          <a:p>
            <a:pPr marL="0" indent="0" algn="l">
              <a:lnSpc>
                <a:spcPts val="1700"/>
              </a:lnSpc>
              <a:buNone/>
            </a:pPr>
            <a:r>
              <a:rPr lang="en-US" sz="1350" dirty="0">
                <a:solidFill>
                  <a:srgbClr val="161613"/>
                </a:solidFill>
                <a:latin typeface="DM Sans Medium" pitchFamily="34" charset="0"/>
                <a:ea typeface="DM Sans Medium" pitchFamily="34" charset="-122"/>
                <a:cs typeface="DM Sans Medium" pitchFamily="34" charset="-120"/>
              </a:rPr>
              <a:t>Adaptive LED Dosing</a:t>
            </a:r>
            <a:endParaRPr lang="en-US" sz="1350" dirty="0"/>
          </a:p>
        </p:txBody>
      </p:sp>
      <p:sp>
        <p:nvSpPr>
          <p:cNvPr id="14" name="Text 9"/>
          <p:cNvSpPr/>
          <p:nvPr/>
        </p:nvSpPr>
        <p:spPr>
          <a:xfrm>
            <a:off x="6123742" y="4422934"/>
            <a:ext cx="7869317" cy="226695"/>
          </a:xfrm>
          <a:prstGeom prst="rect">
            <a:avLst/>
          </a:prstGeom>
          <a:noFill/>
          <a:ln/>
        </p:spPr>
        <p:txBody>
          <a:bodyPr wrap="none" lIns="0" tIns="0" rIns="0" bIns="0" rtlCol="0" anchor="t"/>
          <a:lstStyle/>
          <a:p>
            <a:pPr marL="0" indent="0" algn="l">
              <a:lnSpc>
                <a:spcPts val="1750"/>
              </a:lnSpc>
              <a:buNone/>
            </a:pPr>
            <a:r>
              <a:rPr lang="en-US" sz="1100" dirty="0">
                <a:solidFill>
                  <a:srgbClr val="161613"/>
                </a:solidFill>
                <a:latin typeface="Inter" pitchFamily="34" charset="0"/>
                <a:ea typeface="Inter" pitchFamily="34" charset="-122"/>
                <a:cs typeface="Inter" pitchFamily="34" charset="-120"/>
              </a:rPr>
              <a:t>460–490 nm intensity adjusts to TcB trend and safety thresholds in real-time</a:t>
            </a:r>
            <a:endParaRPr lang="en-US" sz="1100" dirty="0"/>
          </a:p>
        </p:txBody>
      </p:sp>
      <p:sp>
        <p:nvSpPr>
          <p:cNvPr id="15" name="Shape 10"/>
          <p:cNvSpPr/>
          <p:nvPr/>
        </p:nvSpPr>
        <p:spPr>
          <a:xfrm>
            <a:off x="5982176" y="4932759"/>
            <a:ext cx="8152448" cy="1382435"/>
          </a:xfrm>
          <a:prstGeom prst="roundRect">
            <a:avLst>
              <a:gd name="adj" fmla="val 1537"/>
            </a:avLst>
          </a:prstGeom>
          <a:solidFill>
            <a:srgbClr val="EDEBE3"/>
          </a:solidFill>
          <a:ln/>
        </p:spPr>
      </p:sp>
      <p:sp>
        <p:nvSpPr>
          <p:cNvPr id="16" name="Shape 11"/>
          <p:cNvSpPr/>
          <p:nvPr/>
        </p:nvSpPr>
        <p:spPr>
          <a:xfrm>
            <a:off x="6123742" y="5074325"/>
            <a:ext cx="424934" cy="424934"/>
          </a:xfrm>
          <a:prstGeom prst="roundRect">
            <a:avLst>
              <a:gd name="adj" fmla="val 21516484"/>
            </a:avLst>
          </a:prstGeom>
          <a:solidFill>
            <a:srgbClr val="28282F"/>
          </a:solidFill>
          <a:ln/>
        </p:spPr>
      </p:sp>
      <p:pic>
        <p:nvPicPr>
          <p:cNvPr id="17"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6240542" y="5191125"/>
            <a:ext cx="191214" cy="191214"/>
          </a:xfrm>
          <a:prstGeom prst="rect">
            <a:avLst/>
          </a:prstGeom>
        </p:spPr>
      </p:pic>
      <p:sp>
        <p:nvSpPr>
          <p:cNvPr id="18" name="Text 12"/>
          <p:cNvSpPr/>
          <p:nvPr/>
        </p:nvSpPr>
        <p:spPr>
          <a:xfrm>
            <a:off x="6123742" y="5640824"/>
            <a:ext cx="1770817" cy="221218"/>
          </a:xfrm>
          <a:prstGeom prst="rect">
            <a:avLst/>
          </a:prstGeom>
          <a:noFill/>
          <a:ln/>
        </p:spPr>
        <p:txBody>
          <a:bodyPr wrap="none" lIns="0" tIns="0" rIns="0" bIns="0" rtlCol="0" anchor="t"/>
          <a:lstStyle/>
          <a:p>
            <a:pPr marL="0" indent="0" algn="l">
              <a:lnSpc>
                <a:spcPts val="1700"/>
              </a:lnSpc>
              <a:buNone/>
            </a:pPr>
            <a:r>
              <a:rPr lang="en-US" sz="1350" dirty="0">
                <a:solidFill>
                  <a:srgbClr val="161613"/>
                </a:solidFill>
                <a:latin typeface="DM Sans Medium" pitchFamily="34" charset="0"/>
                <a:ea typeface="DM Sans Medium" pitchFamily="34" charset="-122"/>
                <a:cs typeface="DM Sans Medium" pitchFamily="34" charset="-120"/>
              </a:rPr>
              <a:t>Thermal Safety</a:t>
            </a:r>
            <a:endParaRPr lang="en-US" sz="1350" dirty="0"/>
          </a:p>
        </p:txBody>
      </p:sp>
      <p:sp>
        <p:nvSpPr>
          <p:cNvPr id="19" name="Text 13"/>
          <p:cNvSpPr/>
          <p:nvPr/>
        </p:nvSpPr>
        <p:spPr>
          <a:xfrm>
            <a:off x="6123742" y="5946934"/>
            <a:ext cx="7869317" cy="226695"/>
          </a:xfrm>
          <a:prstGeom prst="rect">
            <a:avLst/>
          </a:prstGeom>
          <a:noFill/>
          <a:ln/>
        </p:spPr>
        <p:txBody>
          <a:bodyPr wrap="none" lIns="0" tIns="0" rIns="0" bIns="0" rtlCol="0" anchor="t"/>
          <a:lstStyle/>
          <a:p>
            <a:pPr marL="0" indent="0" algn="l">
              <a:lnSpc>
                <a:spcPts val="1750"/>
              </a:lnSpc>
              <a:buNone/>
            </a:pPr>
            <a:r>
              <a:rPr lang="en-US" sz="1100" dirty="0">
                <a:solidFill>
                  <a:srgbClr val="161613"/>
                </a:solidFill>
                <a:latin typeface="Inter" pitchFamily="34" charset="0"/>
                <a:ea typeface="Inter" pitchFamily="34" charset="-122"/>
                <a:cs typeface="Inter" pitchFamily="34" charset="-120"/>
              </a:rPr>
              <a:t>IR + contact temperature monitoring; automatic dose reduction if overheating</a:t>
            </a:r>
            <a:endParaRPr lang="en-US" sz="1100" dirty="0"/>
          </a:p>
        </p:txBody>
      </p:sp>
      <p:sp>
        <p:nvSpPr>
          <p:cNvPr id="20" name="Shape 14"/>
          <p:cNvSpPr/>
          <p:nvPr/>
        </p:nvSpPr>
        <p:spPr>
          <a:xfrm>
            <a:off x="5982176" y="6456759"/>
            <a:ext cx="8152448" cy="1382435"/>
          </a:xfrm>
          <a:prstGeom prst="roundRect">
            <a:avLst>
              <a:gd name="adj" fmla="val 1537"/>
            </a:avLst>
          </a:prstGeom>
          <a:solidFill>
            <a:srgbClr val="EDEBE3"/>
          </a:solidFill>
          <a:ln/>
        </p:spPr>
      </p:sp>
      <p:sp>
        <p:nvSpPr>
          <p:cNvPr id="21" name="Shape 15"/>
          <p:cNvSpPr/>
          <p:nvPr/>
        </p:nvSpPr>
        <p:spPr>
          <a:xfrm>
            <a:off x="6123742" y="6598325"/>
            <a:ext cx="424934" cy="424934"/>
          </a:xfrm>
          <a:prstGeom prst="roundRect">
            <a:avLst>
              <a:gd name="adj" fmla="val 21516484"/>
            </a:avLst>
          </a:prstGeom>
          <a:solidFill>
            <a:srgbClr val="28282F"/>
          </a:solidFill>
          <a:ln/>
        </p:spPr>
      </p:sp>
      <p:pic>
        <p:nvPicPr>
          <p:cNvPr id="22" name="Image 4"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6240542" y="6715125"/>
            <a:ext cx="191214" cy="191214"/>
          </a:xfrm>
          <a:prstGeom prst="rect">
            <a:avLst/>
          </a:prstGeom>
        </p:spPr>
      </p:pic>
      <p:sp>
        <p:nvSpPr>
          <p:cNvPr id="23" name="Text 16"/>
          <p:cNvSpPr/>
          <p:nvPr/>
        </p:nvSpPr>
        <p:spPr>
          <a:xfrm>
            <a:off x="6123742" y="7164824"/>
            <a:ext cx="1770817" cy="221218"/>
          </a:xfrm>
          <a:prstGeom prst="rect">
            <a:avLst/>
          </a:prstGeom>
          <a:noFill/>
          <a:ln/>
        </p:spPr>
        <p:txBody>
          <a:bodyPr wrap="none" lIns="0" tIns="0" rIns="0" bIns="0" rtlCol="0" anchor="t"/>
          <a:lstStyle/>
          <a:p>
            <a:pPr marL="0" indent="0" algn="l">
              <a:lnSpc>
                <a:spcPts val="1700"/>
              </a:lnSpc>
              <a:buNone/>
            </a:pPr>
            <a:r>
              <a:rPr lang="en-US" sz="1350" dirty="0">
                <a:solidFill>
                  <a:srgbClr val="161613"/>
                </a:solidFill>
                <a:latin typeface="DM Sans Medium" pitchFamily="34" charset="0"/>
                <a:ea typeface="DM Sans Medium" pitchFamily="34" charset="-122"/>
                <a:cs typeface="DM Sans Medium" pitchFamily="34" charset="-120"/>
              </a:rPr>
              <a:t>Cloud Dashboard</a:t>
            </a:r>
            <a:endParaRPr lang="en-US" sz="1350" dirty="0"/>
          </a:p>
        </p:txBody>
      </p:sp>
      <p:sp>
        <p:nvSpPr>
          <p:cNvPr id="24" name="Text 17"/>
          <p:cNvSpPr/>
          <p:nvPr/>
        </p:nvSpPr>
        <p:spPr>
          <a:xfrm>
            <a:off x="6123742" y="7470934"/>
            <a:ext cx="7869317" cy="226695"/>
          </a:xfrm>
          <a:prstGeom prst="rect">
            <a:avLst/>
          </a:prstGeom>
          <a:noFill/>
          <a:ln/>
        </p:spPr>
        <p:txBody>
          <a:bodyPr wrap="none" lIns="0" tIns="0" rIns="0" bIns="0" rtlCol="0" anchor="t"/>
          <a:lstStyle/>
          <a:p>
            <a:pPr marL="0" indent="0" algn="l">
              <a:lnSpc>
                <a:spcPts val="1750"/>
              </a:lnSpc>
              <a:buNone/>
            </a:pPr>
            <a:r>
              <a:rPr lang="en-US" sz="1100" dirty="0">
                <a:solidFill>
                  <a:srgbClr val="161613"/>
                </a:solidFill>
                <a:latin typeface="Inter" pitchFamily="34" charset="0"/>
                <a:ea typeface="Inter" pitchFamily="34" charset="-122"/>
                <a:cs typeface="Inter" pitchFamily="34" charset="-120"/>
              </a:rPr>
              <a:t>Real-time trends, compliance logs, and alert escalation for clinical teams</a:t>
            </a:r>
            <a:endParaRPr lang="en-US" sz="1100" dirty="0"/>
          </a:p>
        </p:txBody>
      </p:sp>
      <p:pic>
        <p:nvPicPr>
          <p:cNvPr id="25" name="Picture 24"/>
          <p:cNvPicPr>
            <a:picLocks noChangeAspect="1"/>
          </p:cNvPicPr>
          <p:nvPr/>
        </p:nvPicPr>
        <p:blipFill>
          <a:blip r:embed="rId10"/>
          <a:stretch>
            <a:fillRect/>
          </a:stretch>
        </p:blipFill>
        <p:spPr>
          <a:xfrm>
            <a:off x="12868268" y="7839194"/>
            <a:ext cx="1653977" cy="390406"/>
          </a:xfrm>
          <a:prstGeom prst="rect">
            <a:avLst/>
          </a:prstGeom>
        </p:spPr>
      </p:pic>
      <p:pic>
        <p:nvPicPr>
          <p:cNvPr id="26" name="Picture 25"/>
          <p:cNvPicPr>
            <a:picLocks noChangeAspect="1"/>
          </p:cNvPicPr>
          <p:nvPr/>
        </p:nvPicPr>
        <p:blipFill>
          <a:blip r:embed="rId10"/>
          <a:stretch>
            <a:fillRect/>
          </a:stretch>
        </p:blipFill>
        <p:spPr>
          <a:xfrm>
            <a:off x="14134624" y="7392982"/>
            <a:ext cx="311121" cy="46486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4878" y="1111047"/>
            <a:ext cx="9208996" cy="707886"/>
          </a:xfrm>
          <a:prstGeom prst="rect">
            <a:avLst/>
          </a:prstGeom>
          <a:noFill/>
        </p:spPr>
        <p:txBody>
          <a:bodyPr wrap="none" rtlCol="0">
            <a:spAutoFit/>
          </a:bodyPr>
          <a:lstStyle/>
          <a:p>
            <a:r>
              <a:rPr lang="en-US" sz="4000" dirty="0" smtClean="0"/>
              <a:t>Core Technology: Advanced Optical Sensing</a:t>
            </a:r>
            <a:endParaRPr lang="en-US" sz="4000" dirty="0"/>
          </a:p>
        </p:txBody>
      </p:sp>
      <p:pic>
        <p:nvPicPr>
          <p:cNvPr id="3" name="Picture 2"/>
          <p:cNvPicPr>
            <a:picLocks noChangeAspect="1"/>
          </p:cNvPicPr>
          <p:nvPr/>
        </p:nvPicPr>
        <p:blipFill>
          <a:blip r:embed="rId2"/>
          <a:stretch>
            <a:fillRect/>
          </a:stretch>
        </p:blipFill>
        <p:spPr>
          <a:xfrm>
            <a:off x="1430608" y="2378941"/>
            <a:ext cx="5319221" cy="5044877"/>
          </a:xfrm>
          <a:prstGeom prst="rect">
            <a:avLst/>
          </a:prstGeom>
        </p:spPr>
      </p:pic>
      <p:pic>
        <p:nvPicPr>
          <p:cNvPr id="4" name="Picture 3"/>
          <p:cNvPicPr>
            <a:picLocks noChangeAspect="1"/>
          </p:cNvPicPr>
          <p:nvPr/>
        </p:nvPicPr>
        <p:blipFill>
          <a:blip r:embed="rId3"/>
          <a:stretch>
            <a:fillRect/>
          </a:stretch>
        </p:blipFill>
        <p:spPr>
          <a:xfrm>
            <a:off x="7566616" y="2378941"/>
            <a:ext cx="5323475" cy="5044877"/>
          </a:xfrm>
          <a:prstGeom prst="rect">
            <a:avLst/>
          </a:prstGeom>
        </p:spPr>
      </p:pic>
      <p:pic>
        <p:nvPicPr>
          <p:cNvPr id="5" name="Picture 4"/>
          <p:cNvPicPr>
            <a:picLocks noChangeAspect="1"/>
          </p:cNvPicPr>
          <p:nvPr/>
        </p:nvPicPr>
        <p:blipFill>
          <a:blip r:embed="rId4"/>
          <a:stretch>
            <a:fillRect/>
          </a:stretch>
        </p:blipFill>
        <p:spPr>
          <a:xfrm>
            <a:off x="12890091" y="7667789"/>
            <a:ext cx="1740309" cy="464860"/>
          </a:xfrm>
          <a:prstGeom prst="rect">
            <a:avLst/>
          </a:prstGeom>
        </p:spPr>
      </p:pic>
    </p:spTree>
    <p:extLst>
      <p:ext uri="{BB962C8B-B14F-4D97-AF65-F5344CB8AC3E}">
        <p14:creationId xmlns:p14="http://schemas.microsoft.com/office/powerpoint/2010/main" val="3101651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5903" y="436721"/>
            <a:ext cx="6292096" cy="496253"/>
          </a:xfrm>
          <a:prstGeom prst="rect">
            <a:avLst/>
          </a:prstGeom>
          <a:noFill/>
          <a:ln/>
        </p:spPr>
        <p:txBody>
          <a:bodyPr wrap="none" lIns="0" tIns="0" rIns="0" bIns="0" rtlCol="0" anchor="t"/>
          <a:lstStyle/>
          <a:p>
            <a:pPr marL="0" indent="0" algn="l">
              <a:lnSpc>
                <a:spcPts val="3900"/>
              </a:lnSpc>
              <a:buNone/>
            </a:pPr>
            <a:r>
              <a:rPr lang="en-US" sz="3100" dirty="0">
                <a:solidFill>
                  <a:srgbClr val="161613"/>
                </a:solidFill>
                <a:latin typeface="DM Sans Medium" pitchFamily="34" charset="0"/>
                <a:ea typeface="DM Sans Medium" pitchFamily="34" charset="-122"/>
                <a:cs typeface="DM Sans Medium" pitchFamily="34" charset="-120"/>
              </a:rPr>
              <a:t>Closed-Loop Device Architecture</a:t>
            </a:r>
            <a:endParaRPr lang="en-US" sz="3100" dirty="0"/>
          </a:p>
        </p:txBody>
      </p:sp>
      <p:sp>
        <p:nvSpPr>
          <p:cNvPr id="3" name="Text 1"/>
          <p:cNvSpPr/>
          <p:nvPr/>
        </p:nvSpPr>
        <p:spPr>
          <a:xfrm>
            <a:off x="555903" y="1250633"/>
            <a:ext cx="13518594" cy="508159"/>
          </a:xfrm>
          <a:prstGeom prst="rect">
            <a:avLst/>
          </a:prstGeom>
          <a:noFill/>
          <a:ln/>
        </p:spPr>
        <p:txBody>
          <a:bodyPr wrap="square" lIns="0" tIns="0" rIns="0" bIns="0" rtlCol="0" anchor="t"/>
          <a:lstStyle/>
          <a:p>
            <a:pPr marL="0" indent="0" algn="l">
              <a:lnSpc>
                <a:spcPts val="2000"/>
              </a:lnSpc>
              <a:buNone/>
            </a:pPr>
            <a:r>
              <a:rPr lang="en-US" sz="1250" dirty="0">
                <a:solidFill>
                  <a:srgbClr val="161613"/>
                </a:solidFill>
                <a:latin typeface="Inter" pitchFamily="34" charset="0"/>
                <a:ea typeface="Inter" pitchFamily="34" charset="-122"/>
                <a:cs typeface="Inter" pitchFamily="34" charset="-120"/>
              </a:rPr>
              <a:t>The system continuously cycles through multiwavelength LED emission and reflectance sensing, computing TcB and verifying safety before adjusting phototherapy intensity. All data are encrypted, transmitted to the cloud, and logged for clinical review and regulatory compliance.</a:t>
            </a:r>
            <a:endParaRPr lang="en-US" sz="1250" dirty="0"/>
          </a:p>
        </p:txBody>
      </p:sp>
      <p:pic>
        <p:nvPicPr>
          <p:cNvPr id="4" name="Image 0" descr="preencoded.png"/>
          <p:cNvPicPr>
            <a:picLocks noChangeAspect="1"/>
          </p:cNvPicPr>
          <p:nvPr/>
        </p:nvPicPr>
        <p:blipFill>
          <a:blip r:embed="rId3"/>
          <a:stretch>
            <a:fillRect/>
          </a:stretch>
        </p:blipFill>
        <p:spPr>
          <a:xfrm>
            <a:off x="2092762" y="1937385"/>
            <a:ext cx="10444877" cy="7197923"/>
          </a:xfrm>
          <a:prstGeom prst="rect">
            <a:avLst/>
          </a:prstGeom>
        </p:spPr>
      </p:pic>
      <p:sp>
        <p:nvSpPr>
          <p:cNvPr id="5" name="Text 2"/>
          <p:cNvSpPr/>
          <p:nvPr/>
        </p:nvSpPr>
        <p:spPr>
          <a:xfrm>
            <a:off x="2354390" y="6416189"/>
            <a:ext cx="2854285" cy="380205"/>
          </a:xfrm>
          <a:prstGeom prst="rect">
            <a:avLst/>
          </a:prstGeom>
          <a:noFill/>
          <a:ln/>
        </p:spPr>
        <p:txBody>
          <a:bodyPr wrap="none" lIns="0" tIns="0" rIns="0" bIns="0" rtlCol="0" anchor="t"/>
          <a:lstStyle/>
          <a:p>
            <a:pPr marL="0" indent="0" algn="ctr">
              <a:lnSpc>
                <a:spcPts val="1650"/>
              </a:lnSpc>
              <a:buNone/>
            </a:pPr>
            <a:r>
              <a:rPr lang="en-US" sz="1350" dirty="0">
                <a:solidFill>
                  <a:srgbClr val="161613"/>
                </a:solidFill>
                <a:latin typeface="DM Sans Medium" pitchFamily="34" charset="0"/>
                <a:ea typeface="DM Sans Medium" pitchFamily="34" charset="-122"/>
                <a:cs typeface="DM Sans Medium" pitchFamily="34" charset="-120"/>
              </a:rPr>
              <a:t>Attach Pad</a:t>
            </a:r>
            <a:endParaRPr lang="en-US" sz="1350" dirty="0"/>
          </a:p>
        </p:txBody>
      </p:sp>
      <p:pic>
        <p:nvPicPr>
          <p:cNvPr id="6"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73371" y="4582544"/>
            <a:ext cx="675921" cy="675920"/>
          </a:xfrm>
          <a:prstGeom prst="rect">
            <a:avLst/>
          </a:prstGeom>
        </p:spPr>
      </p:pic>
      <p:sp>
        <p:nvSpPr>
          <p:cNvPr id="7" name="Text 3"/>
          <p:cNvSpPr/>
          <p:nvPr/>
        </p:nvSpPr>
        <p:spPr>
          <a:xfrm>
            <a:off x="4786648" y="3393558"/>
            <a:ext cx="2947013" cy="380205"/>
          </a:xfrm>
          <a:prstGeom prst="rect">
            <a:avLst/>
          </a:prstGeom>
          <a:noFill/>
          <a:ln/>
        </p:spPr>
        <p:txBody>
          <a:bodyPr wrap="none" lIns="0" tIns="0" rIns="0" bIns="0" rtlCol="0" anchor="t"/>
          <a:lstStyle/>
          <a:p>
            <a:pPr marL="0" indent="0" algn="ctr">
              <a:lnSpc>
                <a:spcPts val="1650"/>
              </a:lnSpc>
              <a:buNone/>
            </a:pPr>
            <a:r>
              <a:rPr lang="en-US" sz="1350" dirty="0">
                <a:solidFill>
                  <a:srgbClr val="161613"/>
                </a:solidFill>
                <a:latin typeface="DM Sans Medium" pitchFamily="34" charset="0"/>
                <a:ea typeface="DM Sans Medium" pitchFamily="34" charset="-122"/>
                <a:cs typeface="DM Sans Medium" pitchFamily="34" charset="-120"/>
              </a:rPr>
              <a:t>Emit &amp; Measure</a:t>
            </a:r>
            <a:endParaRPr lang="en-US" sz="1350" dirty="0"/>
          </a:p>
        </p:txBody>
      </p:sp>
      <p:pic>
        <p:nvPicPr>
          <p:cNvPr id="8"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5709913" y="4994644"/>
            <a:ext cx="675920" cy="675920"/>
          </a:xfrm>
          <a:prstGeom prst="rect">
            <a:avLst/>
          </a:prstGeom>
        </p:spPr>
      </p:pic>
      <p:sp>
        <p:nvSpPr>
          <p:cNvPr id="9" name="Text 4"/>
          <p:cNvSpPr/>
          <p:nvPr/>
        </p:nvSpPr>
        <p:spPr>
          <a:xfrm>
            <a:off x="6764982" y="7301434"/>
            <a:ext cx="2854285" cy="380205"/>
          </a:xfrm>
          <a:prstGeom prst="rect">
            <a:avLst/>
          </a:prstGeom>
          <a:noFill/>
          <a:ln/>
        </p:spPr>
        <p:txBody>
          <a:bodyPr wrap="none" lIns="0" tIns="0" rIns="0" bIns="0" rtlCol="0" anchor="t"/>
          <a:lstStyle/>
          <a:p>
            <a:pPr marL="0" indent="0" algn="ctr">
              <a:lnSpc>
                <a:spcPts val="1650"/>
              </a:lnSpc>
              <a:buNone/>
            </a:pPr>
            <a:r>
              <a:rPr lang="en-US" sz="1350" dirty="0">
                <a:solidFill>
                  <a:srgbClr val="161613"/>
                </a:solidFill>
                <a:latin typeface="DM Sans Medium" pitchFamily="34" charset="0"/>
                <a:ea typeface="DM Sans Medium" pitchFamily="34" charset="-122"/>
                <a:cs typeface="DM Sans Medium" pitchFamily="34" charset="-120"/>
              </a:rPr>
              <a:t>Compute TcB</a:t>
            </a:r>
            <a:endParaRPr lang="en-US" sz="1350" dirty="0"/>
          </a:p>
        </p:txBody>
      </p:sp>
      <p:pic>
        <p:nvPicPr>
          <p:cNvPr id="10"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7846666" y="5406744"/>
            <a:ext cx="675921" cy="675921"/>
          </a:xfrm>
          <a:prstGeom prst="rect">
            <a:avLst/>
          </a:prstGeom>
        </p:spPr>
      </p:pic>
      <p:sp>
        <p:nvSpPr>
          <p:cNvPr id="11" name="Text 5"/>
          <p:cNvSpPr/>
          <p:nvPr/>
        </p:nvSpPr>
        <p:spPr>
          <a:xfrm>
            <a:off x="9298628" y="4189243"/>
            <a:ext cx="2854285" cy="380206"/>
          </a:xfrm>
          <a:prstGeom prst="rect">
            <a:avLst/>
          </a:prstGeom>
          <a:noFill/>
          <a:ln/>
        </p:spPr>
        <p:txBody>
          <a:bodyPr wrap="none" lIns="0" tIns="0" rIns="0" bIns="0" rtlCol="0" anchor="t"/>
          <a:lstStyle/>
          <a:p>
            <a:pPr marL="0" indent="0" algn="ctr">
              <a:lnSpc>
                <a:spcPts val="1650"/>
              </a:lnSpc>
              <a:buNone/>
            </a:pPr>
            <a:r>
              <a:rPr lang="en-US" sz="1350" dirty="0">
                <a:solidFill>
                  <a:srgbClr val="161613"/>
                </a:solidFill>
                <a:latin typeface="DM Sans Medium" pitchFamily="34" charset="0"/>
                <a:ea typeface="DM Sans Medium" pitchFamily="34" charset="-122"/>
                <a:cs typeface="DM Sans Medium" pitchFamily="34" charset="-120"/>
              </a:rPr>
              <a:t>Safety &amp; Act</a:t>
            </a:r>
            <a:endParaRPr lang="en-US" sz="1350" dirty="0"/>
          </a:p>
        </p:txBody>
      </p:sp>
      <p:pic>
        <p:nvPicPr>
          <p:cNvPr id="12" name="Image 4"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10120716" y="5849261"/>
            <a:ext cx="675920" cy="675921"/>
          </a:xfrm>
          <a:prstGeom prst="rect">
            <a:avLst/>
          </a:prstGeom>
        </p:spPr>
      </p:pic>
      <p:pic>
        <p:nvPicPr>
          <p:cNvPr id="13" name="Picture 12"/>
          <p:cNvPicPr>
            <a:picLocks noChangeAspect="1"/>
          </p:cNvPicPr>
          <p:nvPr/>
        </p:nvPicPr>
        <p:blipFill>
          <a:blip r:embed="rId10"/>
          <a:stretch>
            <a:fillRect/>
          </a:stretch>
        </p:blipFill>
        <p:spPr>
          <a:xfrm>
            <a:off x="12791768" y="7681639"/>
            <a:ext cx="1742467" cy="46486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1022</Words>
  <Application>Microsoft Office PowerPoint</Application>
  <PresentationFormat>Custom</PresentationFormat>
  <Paragraphs>121</Paragraphs>
  <Slides>17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DM Sans Medium</vt:lpstr>
      <vt:lpstr>Calibri</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Mayank Singh</cp:lastModifiedBy>
  <cp:revision>6</cp:revision>
  <dcterms:created xsi:type="dcterms:W3CDTF">2025-11-10T01:55:28Z</dcterms:created>
  <dcterms:modified xsi:type="dcterms:W3CDTF">2025-11-10T07:01:05Z</dcterms:modified>
</cp:coreProperties>
</file>